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9"/>
  </p:notesMasterIdLst>
  <p:sldIdLst>
    <p:sldId id="256" r:id="rId2"/>
    <p:sldId id="990" r:id="rId3"/>
    <p:sldId id="257" r:id="rId4"/>
    <p:sldId id="986" r:id="rId5"/>
    <p:sldId id="988" r:id="rId6"/>
    <p:sldId id="989" r:id="rId7"/>
    <p:sldId id="996" r:id="rId8"/>
    <p:sldId id="314" r:id="rId9"/>
    <p:sldId id="261" r:id="rId10"/>
    <p:sldId id="259" r:id="rId11"/>
    <p:sldId id="991" r:id="rId12"/>
    <p:sldId id="263" r:id="rId13"/>
    <p:sldId id="264" r:id="rId14"/>
    <p:sldId id="265" r:id="rId15"/>
    <p:sldId id="266" r:id="rId16"/>
    <p:sldId id="267" r:id="rId17"/>
    <p:sldId id="268" r:id="rId18"/>
    <p:sldId id="992" r:id="rId19"/>
    <p:sldId id="269" r:id="rId20"/>
    <p:sldId id="270" r:id="rId21"/>
    <p:sldId id="271" r:id="rId22"/>
    <p:sldId id="272" r:id="rId23"/>
    <p:sldId id="994" r:id="rId24"/>
    <p:sldId id="993" r:id="rId25"/>
    <p:sldId id="273" r:id="rId26"/>
    <p:sldId id="274" r:id="rId27"/>
    <p:sldId id="275" r:id="rId28"/>
    <p:sldId id="277" r:id="rId29"/>
    <p:sldId id="278" r:id="rId30"/>
    <p:sldId id="995" r:id="rId31"/>
    <p:sldId id="1004" r:id="rId32"/>
    <p:sldId id="1005" r:id="rId33"/>
    <p:sldId id="997" r:id="rId34"/>
    <p:sldId id="998" r:id="rId35"/>
    <p:sldId id="1003" r:id="rId36"/>
    <p:sldId id="279" r:id="rId37"/>
    <p:sldId id="289" r:id="rId38"/>
    <p:sldId id="280" r:id="rId39"/>
    <p:sldId id="1006" r:id="rId40"/>
    <p:sldId id="1007" r:id="rId41"/>
    <p:sldId id="281" r:id="rId42"/>
    <p:sldId id="282" r:id="rId43"/>
    <p:sldId id="283" r:id="rId44"/>
    <p:sldId id="284" r:id="rId45"/>
    <p:sldId id="285" r:id="rId46"/>
    <p:sldId id="286" r:id="rId47"/>
    <p:sldId id="287" r:id="rId48"/>
    <p:sldId id="288" r:id="rId49"/>
    <p:sldId id="290" r:id="rId50"/>
    <p:sldId id="1002" r:id="rId51"/>
    <p:sldId id="293" r:id="rId52"/>
    <p:sldId id="294" r:id="rId53"/>
    <p:sldId id="295" r:id="rId54"/>
    <p:sldId id="296" r:id="rId55"/>
    <p:sldId id="297" r:id="rId56"/>
    <p:sldId id="298" r:id="rId57"/>
    <p:sldId id="299" r:id="rId58"/>
  </p:sldIdLst>
  <p:sldSz cx="12192000" cy="6858000"/>
  <p:notesSz cx="6858000" cy="9144000"/>
  <p:embeddedFontLst>
    <p:embeddedFont>
      <p:font typeface="Calibri" panose="020F0502020204030204" pitchFamily="34" charset="0"/>
      <p:regular r:id="rId60"/>
      <p:bold r:id="rId61"/>
      <p:italic r:id="rId62"/>
      <p:boldItalic r:id="rId63"/>
    </p:embeddedFont>
    <p:embeddedFont>
      <p:font typeface="Montserrat" panose="02000505000000020004" pitchFamily="2"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525"/>
    <a:srgbClr val="111E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94"/>
  </p:normalViewPr>
  <p:slideViewPr>
    <p:cSldViewPr snapToGrid="0" snapToObjects="1">
      <p:cViewPr varScale="1">
        <p:scale>
          <a:sx n="106" d="100"/>
          <a:sy n="106" d="100"/>
        </p:scale>
        <p:origin x="78"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extLst>
      <p:ext uri="{BB962C8B-B14F-4D97-AF65-F5344CB8AC3E}">
        <p14:creationId xmlns:p14="http://schemas.microsoft.com/office/powerpoint/2010/main" val="16859171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037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1557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558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76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415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591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487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6974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291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814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790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062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644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503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4727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422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26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995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5475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261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985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751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186c7a35b_4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gc186c7a35b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6067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237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9749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593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2582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251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3882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801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7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898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7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9219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038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633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806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8095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372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34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6966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1524000" y="1122362"/>
            <a:ext cx="9144000" cy="2387601"/>
          </a:xfrm>
          <a:prstGeom prst="rect">
            <a:avLst/>
          </a:prstGeom>
          <a:noFill/>
          <a:ln>
            <a:noFill/>
          </a:ln>
        </p:spPr>
        <p:txBody>
          <a:bodyPr spcFirstLastPara="1" wrap="square" lIns="45700" tIns="45700" rIns="45700" bIns="45700" anchor="b" anchorCtr="0">
            <a:normAutofit/>
          </a:bodyPr>
          <a:lstStyle>
            <a:lvl1pPr lvl="0" algn="ctr">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1" name="Google Shape;11;p2"/>
          <p:cNvSpPr txBox="1">
            <a:spLocks noGrp="1"/>
          </p:cNvSpPr>
          <p:nvPr>
            <p:ph type="body" idx="1"/>
          </p:nvPr>
        </p:nvSpPr>
        <p:spPr>
          <a:xfrm>
            <a:off x="1524000" y="3602037"/>
            <a:ext cx="9144000" cy="1655763"/>
          </a:xfrm>
          <a:prstGeom prst="rect">
            <a:avLst/>
          </a:prstGeom>
          <a:noFill/>
          <a:ln>
            <a:noFill/>
          </a:ln>
        </p:spPr>
        <p:txBody>
          <a:bodyPr spcFirstLastPara="1" wrap="square" lIns="45700" tIns="45700" rIns="45700" bIns="45700" anchor="t" anchorCtr="0">
            <a:normAutofit/>
          </a:bodyPr>
          <a:lstStyle>
            <a:lvl1pPr marL="457200" lvl="0" indent="-228600" algn="ctr">
              <a:lnSpc>
                <a:spcPct val="90000"/>
              </a:lnSpc>
              <a:spcBef>
                <a:spcPts val="1000"/>
              </a:spcBef>
              <a:spcAft>
                <a:spcPts val="0"/>
              </a:spcAft>
              <a:buClr>
                <a:srgbClr val="000000"/>
              </a:buClr>
              <a:buSzPts val="2400"/>
              <a:buFont typeface="Calibri"/>
              <a:buNone/>
              <a:defRPr sz="2400"/>
            </a:lvl1pPr>
            <a:lvl2pPr marL="914400" lvl="1" indent="-228600" algn="ctr">
              <a:lnSpc>
                <a:spcPct val="90000"/>
              </a:lnSpc>
              <a:spcBef>
                <a:spcPts val="1000"/>
              </a:spcBef>
              <a:spcAft>
                <a:spcPts val="0"/>
              </a:spcAft>
              <a:buClr>
                <a:srgbClr val="000000"/>
              </a:buClr>
              <a:buSzPts val="2400"/>
              <a:buFont typeface="Calibri"/>
              <a:buNone/>
              <a:defRPr sz="2400"/>
            </a:lvl2pPr>
            <a:lvl3pPr marL="1371600" lvl="2" indent="-228600" algn="ctr">
              <a:lnSpc>
                <a:spcPct val="90000"/>
              </a:lnSpc>
              <a:spcBef>
                <a:spcPts val="1000"/>
              </a:spcBef>
              <a:spcAft>
                <a:spcPts val="0"/>
              </a:spcAft>
              <a:buClr>
                <a:srgbClr val="000000"/>
              </a:buClr>
              <a:buSzPts val="2400"/>
              <a:buFont typeface="Calibri"/>
              <a:buNone/>
              <a:defRPr sz="2400"/>
            </a:lvl3pPr>
            <a:lvl4pPr marL="1828800" lvl="3" indent="-228600" algn="ctr">
              <a:lnSpc>
                <a:spcPct val="90000"/>
              </a:lnSpc>
              <a:spcBef>
                <a:spcPts val="1000"/>
              </a:spcBef>
              <a:spcAft>
                <a:spcPts val="0"/>
              </a:spcAft>
              <a:buClr>
                <a:srgbClr val="000000"/>
              </a:buClr>
              <a:buSzPts val="2400"/>
              <a:buFont typeface="Calibri"/>
              <a:buNone/>
              <a:defRPr sz="2400"/>
            </a:lvl4pPr>
            <a:lvl5pPr marL="2286000" lvl="4" indent="-228600" algn="ctr">
              <a:lnSpc>
                <a:spcPct val="90000"/>
              </a:lnSpc>
              <a:spcBef>
                <a:spcPts val="1000"/>
              </a:spcBef>
              <a:spcAft>
                <a:spcPts val="0"/>
              </a:spcAft>
              <a:buClr>
                <a:srgbClr val="000000"/>
              </a:buClr>
              <a:buSzPts val="2400"/>
              <a:buFont typeface="Calibri"/>
              <a:buNone/>
              <a:defRPr sz="2400"/>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2" name="Google Shape;12;p2"/>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p:cSld name="Заголовок и вертикальный текст">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47" name="Google Shape;47;p11"/>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48" name="Google Shape;48;p11"/>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p:cSld name="Вертикальный заголовок и текст">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8724900" y="365125"/>
            <a:ext cx="2628900" cy="5811838"/>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51" name="Google Shape;51;p12"/>
          <p:cNvSpPr txBox="1">
            <a:spLocks noGrp="1"/>
          </p:cNvSpPr>
          <p:nvPr>
            <p:ph type="body" idx="1"/>
          </p:nvPr>
        </p:nvSpPr>
        <p:spPr>
          <a:xfrm>
            <a:off x="838200" y="365125"/>
            <a:ext cx="7734300" cy="581183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52" name="Google Shape;52;p12"/>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13.03.2021</a:t>
            </a:fld>
            <a:endParaRPr lang="ru-RU"/>
          </a:p>
        </p:txBody>
      </p:sp>
      <p:sp>
        <p:nvSpPr>
          <p:cNvPr id="5" name="Нижний колонтитул 4">
            <a:extLst>
              <a:ext uri="{FF2B5EF4-FFF2-40B4-BE49-F238E27FC236}">
                <a16:creationId xmlns=""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339579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Пустой слайд">
    <p:spTree>
      <p:nvGrpSpPr>
        <p:cNvPr id="1" name=""/>
        <p:cNvGrpSpPr/>
        <p:nvPr/>
      </p:nvGrpSpPr>
      <p:grpSpPr>
        <a:xfrm>
          <a:off x="0" y="0"/>
          <a:ext cx="0" cy="0"/>
          <a:chOff x="0" y="0"/>
          <a:chExt cx="0" cy="0"/>
        </a:xfrm>
      </p:grpSpPr>
      <p:sp>
        <p:nvSpPr>
          <p:cNvPr id="2" name="Дата 1">
            <a:extLst>
              <a:ext uri="{FF2B5EF4-FFF2-40B4-BE49-F238E27FC236}">
                <a16:creationId xmlns="" xmlns:a16="http://schemas.microsoft.com/office/drawing/2014/main" id="{C4DC091D-E20B-43AF-85A6-D06B098A5765}"/>
              </a:ext>
            </a:extLst>
          </p:cNvPr>
          <p:cNvSpPr>
            <a:spLocks noGrp="1"/>
          </p:cNvSpPr>
          <p:nvPr>
            <p:ph type="dt" sz="half" idx="10"/>
          </p:nvPr>
        </p:nvSpPr>
        <p:spPr>
          <a:xfrm>
            <a:off x="838200" y="6356350"/>
            <a:ext cx="2743200" cy="365125"/>
          </a:xfrm>
          <a:prstGeom prst="rect">
            <a:avLst/>
          </a:prstGeom>
        </p:spPr>
        <p:txBody>
          <a:bodyPr/>
          <a:lstStyle/>
          <a:p>
            <a:fld id="{8E7E9FA1-3201-4CFE-B59E-2CC3904A385B}" type="datetimeFigureOut">
              <a:rPr lang="ru-RU" smtClean="0"/>
              <a:t>13.03.2021</a:t>
            </a:fld>
            <a:endParaRPr lang="ru-RU"/>
          </a:p>
        </p:txBody>
      </p:sp>
      <p:sp>
        <p:nvSpPr>
          <p:cNvPr id="3" name="Нижний колонтитул 2">
            <a:extLst>
              <a:ext uri="{FF2B5EF4-FFF2-40B4-BE49-F238E27FC236}">
                <a16:creationId xmlns="" xmlns:a16="http://schemas.microsoft.com/office/drawing/2014/main" id="{7256F216-F3C5-4473-B251-72A6A8FB0A56}"/>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4" name="Номер слайда 3">
            <a:extLst>
              <a:ext uri="{FF2B5EF4-FFF2-40B4-BE49-F238E27FC236}">
                <a16:creationId xmlns=""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75332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Пустой слайд"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и объект">
  <p:cSld name="Заголовок и объект">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7" name="Google Shape;17;p4"/>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8" name="Google Shape;18;p4"/>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p:cSld name="Заголовок раздела">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831850" y="1709738"/>
            <a:ext cx="10515600" cy="2852737"/>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6000"/>
              <a:buFont typeface="Calibri"/>
              <a:buNone/>
              <a:defRPr sz="60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1" name="Google Shape;21;p5"/>
          <p:cNvSpPr txBox="1">
            <a:spLocks noGrp="1"/>
          </p:cNvSpPr>
          <p:nvPr>
            <p:ph type="body" idx="1"/>
          </p:nvPr>
        </p:nvSpPr>
        <p:spPr>
          <a:xfrm>
            <a:off x="831850" y="4589462"/>
            <a:ext cx="10515600" cy="15001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888888"/>
              </a:buClr>
              <a:buSzPts val="2400"/>
              <a:buFont typeface="Calibri"/>
              <a:buNone/>
              <a:defRPr sz="2400">
                <a:solidFill>
                  <a:srgbClr val="888888"/>
                </a:solidFill>
              </a:defRPr>
            </a:lvl1pPr>
            <a:lvl2pPr marL="914400" lvl="1" indent="-228600" algn="l">
              <a:lnSpc>
                <a:spcPct val="90000"/>
              </a:lnSpc>
              <a:spcBef>
                <a:spcPts val="1000"/>
              </a:spcBef>
              <a:spcAft>
                <a:spcPts val="0"/>
              </a:spcAft>
              <a:buClr>
                <a:srgbClr val="888888"/>
              </a:buClr>
              <a:buSzPts val="2400"/>
              <a:buFont typeface="Calibri"/>
              <a:buNone/>
              <a:defRPr sz="2400">
                <a:solidFill>
                  <a:srgbClr val="888888"/>
                </a:solidFill>
              </a:defRPr>
            </a:lvl2pPr>
            <a:lvl3pPr marL="1371600" lvl="2" indent="-228600" algn="l">
              <a:lnSpc>
                <a:spcPct val="90000"/>
              </a:lnSpc>
              <a:spcBef>
                <a:spcPts val="1000"/>
              </a:spcBef>
              <a:spcAft>
                <a:spcPts val="0"/>
              </a:spcAft>
              <a:buClr>
                <a:srgbClr val="888888"/>
              </a:buClr>
              <a:buSzPts val="2400"/>
              <a:buFont typeface="Calibri"/>
              <a:buNone/>
              <a:defRPr sz="2400">
                <a:solidFill>
                  <a:srgbClr val="888888"/>
                </a:solidFill>
              </a:defRPr>
            </a:lvl3pPr>
            <a:lvl4pPr marL="1828800" lvl="3" indent="-228600" algn="l">
              <a:lnSpc>
                <a:spcPct val="90000"/>
              </a:lnSpc>
              <a:spcBef>
                <a:spcPts val="1000"/>
              </a:spcBef>
              <a:spcAft>
                <a:spcPts val="0"/>
              </a:spcAft>
              <a:buClr>
                <a:srgbClr val="888888"/>
              </a:buClr>
              <a:buSzPts val="2400"/>
              <a:buFont typeface="Calibri"/>
              <a:buNone/>
              <a:defRPr sz="2400">
                <a:solidFill>
                  <a:srgbClr val="888888"/>
                </a:solidFill>
              </a:defRPr>
            </a:lvl4pPr>
            <a:lvl5pPr marL="2286000" lvl="4" indent="-228600" algn="l">
              <a:lnSpc>
                <a:spcPct val="90000"/>
              </a:lnSpc>
              <a:spcBef>
                <a:spcPts val="1000"/>
              </a:spcBef>
              <a:spcAft>
                <a:spcPts val="0"/>
              </a:spcAft>
              <a:buClr>
                <a:srgbClr val="888888"/>
              </a:buClr>
              <a:buSzPts val="2400"/>
              <a:buFont typeface="Calibri"/>
              <a:buNone/>
              <a:defRPr sz="2400">
                <a:solidFill>
                  <a:srgbClr val="888888"/>
                </a:solidFill>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22" name="Google Shape;22;p5"/>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p:cSld name="Два объекта">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5" name="Google Shape;25;p6"/>
          <p:cNvSpPr txBox="1">
            <a:spLocks noGrp="1"/>
          </p:cNvSpPr>
          <p:nvPr>
            <p:ph type="body" idx="1"/>
          </p:nvPr>
        </p:nvSpPr>
        <p:spPr>
          <a:xfrm>
            <a:off x="838200" y="1825625"/>
            <a:ext cx="5181600" cy="435133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26" name="Google Shape;26;p6"/>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p:cSld name="Сравнение">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839787" y="365125"/>
            <a:ext cx="10515601"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29" name="Google Shape;29;p7"/>
          <p:cNvSpPr txBox="1">
            <a:spLocks noGrp="1"/>
          </p:cNvSpPr>
          <p:nvPr>
            <p:ph type="body" idx="1"/>
          </p:nvPr>
        </p:nvSpPr>
        <p:spPr>
          <a:xfrm>
            <a:off x="839787" y="1681163"/>
            <a:ext cx="5157789" cy="823913"/>
          </a:xfrm>
          <a:prstGeom prst="rect">
            <a:avLst/>
          </a:prstGeom>
          <a:noFill/>
          <a:ln>
            <a:noFill/>
          </a:ln>
        </p:spPr>
        <p:txBody>
          <a:bodyPr spcFirstLastPara="1" wrap="square" lIns="45700" tIns="45700" rIns="45700" bIns="45700" anchor="b" anchorCtr="0">
            <a:normAutofit/>
          </a:bodyPr>
          <a:lstStyle>
            <a:lvl1pPr marL="457200" lvl="0" indent="-228600" algn="l">
              <a:lnSpc>
                <a:spcPct val="90000"/>
              </a:lnSpc>
              <a:spcBef>
                <a:spcPts val="1000"/>
              </a:spcBef>
              <a:spcAft>
                <a:spcPts val="0"/>
              </a:spcAft>
              <a:buClr>
                <a:srgbClr val="000000"/>
              </a:buClr>
              <a:buSzPts val="2400"/>
              <a:buFont typeface="Calibri"/>
              <a:buNone/>
              <a:defRPr sz="2400" b="1"/>
            </a:lvl1pPr>
            <a:lvl2pPr marL="914400" lvl="1" indent="-228600" algn="l">
              <a:lnSpc>
                <a:spcPct val="90000"/>
              </a:lnSpc>
              <a:spcBef>
                <a:spcPts val="1000"/>
              </a:spcBef>
              <a:spcAft>
                <a:spcPts val="0"/>
              </a:spcAft>
              <a:buClr>
                <a:srgbClr val="000000"/>
              </a:buClr>
              <a:buSzPts val="2400"/>
              <a:buFont typeface="Calibri"/>
              <a:buNone/>
              <a:defRPr sz="2400" b="1"/>
            </a:lvl2pPr>
            <a:lvl3pPr marL="1371600" lvl="2" indent="-228600" algn="l">
              <a:lnSpc>
                <a:spcPct val="90000"/>
              </a:lnSpc>
              <a:spcBef>
                <a:spcPts val="1000"/>
              </a:spcBef>
              <a:spcAft>
                <a:spcPts val="0"/>
              </a:spcAft>
              <a:buClr>
                <a:srgbClr val="000000"/>
              </a:buClr>
              <a:buSzPts val="2400"/>
              <a:buFont typeface="Calibri"/>
              <a:buNone/>
              <a:defRPr sz="2400" b="1"/>
            </a:lvl3pPr>
            <a:lvl4pPr marL="1828800" lvl="3" indent="-228600" algn="l">
              <a:lnSpc>
                <a:spcPct val="90000"/>
              </a:lnSpc>
              <a:spcBef>
                <a:spcPts val="1000"/>
              </a:spcBef>
              <a:spcAft>
                <a:spcPts val="0"/>
              </a:spcAft>
              <a:buClr>
                <a:srgbClr val="000000"/>
              </a:buClr>
              <a:buSzPts val="2400"/>
              <a:buFont typeface="Calibri"/>
              <a:buNone/>
              <a:defRPr sz="2400" b="1"/>
            </a:lvl4pPr>
            <a:lvl5pPr marL="2286000" lvl="4" indent="-228600" algn="l">
              <a:lnSpc>
                <a:spcPct val="90000"/>
              </a:lnSpc>
              <a:spcBef>
                <a:spcPts val="1000"/>
              </a:spcBef>
              <a:spcAft>
                <a:spcPts val="0"/>
              </a:spcAft>
              <a:buClr>
                <a:srgbClr val="000000"/>
              </a:buClr>
              <a:buSzPts val="2400"/>
              <a:buFont typeface="Calibri"/>
              <a:buNone/>
              <a:defRPr sz="2400" b="1"/>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30" name="Google Shape;30;p7"/>
          <p:cNvSpPr txBox="1">
            <a:spLocks noGrp="1"/>
          </p:cNvSpPr>
          <p:nvPr>
            <p:ph type="body" idx="2"/>
          </p:nvPr>
        </p:nvSpPr>
        <p:spPr>
          <a:xfrm>
            <a:off x="6172200" y="1681163"/>
            <a:ext cx="5183188" cy="823913"/>
          </a:xfrm>
          <a:prstGeom prst="rect">
            <a:avLst/>
          </a:prstGeom>
          <a:noFill/>
          <a:ln>
            <a:noFill/>
          </a:ln>
        </p:spPr>
        <p:txBody>
          <a:bodyPr spcFirstLastPara="1" wrap="square" lIns="45700" tIns="45700" rIns="45700" bIns="45700" anchor="b"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31" name="Google Shape;31;p7"/>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p:cSld name="Только заголовок">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4" name="Google Shape;34;p8"/>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p:cSld name="Объект с подписью">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839787" y="457200"/>
            <a:ext cx="3932239" cy="160020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7" name="Google Shape;37;p9"/>
          <p:cNvSpPr txBox="1">
            <a:spLocks noGrp="1"/>
          </p:cNvSpPr>
          <p:nvPr>
            <p:ph type="body" idx="1"/>
          </p:nvPr>
        </p:nvSpPr>
        <p:spPr>
          <a:xfrm>
            <a:off x="5183187" y="987425"/>
            <a:ext cx="6172201" cy="4873625"/>
          </a:xfrm>
          <a:prstGeom prst="rect">
            <a:avLst/>
          </a:prstGeom>
          <a:noFill/>
          <a:ln>
            <a:noFill/>
          </a:ln>
        </p:spPr>
        <p:txBody>
          <a:bodyPr spcFirstLastPara="1" wrap="square" lIns="45700" tIns="45700" rIns="45700" bIns="45700" anchor="t" anchorCtr="0">
            <a:normAutofit/>
          </a:bodyPr>
          <a:lstStyle>
            <a:lvl1pPr marL="457200" lvl="0" indent="-431800" algn="l">
              <a:lnSpc>
                <a:spcPct val="90000"/>
              </a:lnSpc>
              <a:spcBef>
                <a:spcPts val="1000"/>
              </a:spcBef>
              <a:spcAft>
                <a:spcPts val="0"/>
              </a:spcAft>
              <a:buClr>
                <a:srgbClr val="000000"/>
              </a:buClr>
              <a:buSzPts val="3200"/>
              <a:buChar char="•"/>
              <a:defRPr sz="3200"/>
            </a:lvl1pPr>
            <a:lvl2pPr marL="914400" lvl="1" indent="-431800" algn="l">
              <a:lnSpc>
                <a:spcPct val="90000"/>
              </a:lnSpc>
              <a:spcBef>
                <a:spcPts val="1000"/>
              </a:spcBef>
              <a:spcAft>
                <a:spcPts val="0"/>
              </a:spcAft>
              <a:buClr>
                <a:srgbClr val="000000"/>
              </a:buClr>
              <a:buSzPts val="3200"/>
              <a:buChar char="•"/>
              <a:defRPr sz="3200"/>
            </a:lvl2pPr>
            <a:lvl3pPr marL="1371600" lvl="2" indent="-431800" algn="l">
              <a:lnSpc>
                <a:spcPct val="90000"/>
              </a:lnSpc>
              <a:spcBef>
                <a:spcPts val="1000"/>
              </a:spcBef>
              <a:spcAft>
                <a:spcPts val="0"/>
              </a:spcAft>
              <a:buClr>
                <a:srgbClr val="000000"/>
              </a:buClr>
              <a:buSzPts val="3200"/>
              <a:buChar char="•"/>
              <a:defRPr sz="3200"/>
            </a:lvl3pPr>
            <a:lvl4pPr marL="1828800" lvl="3" indent="-431800" algn="l">
              <a:lnSpc>
                <a:spcPct val="90000"/>
              </a:lnSpc>
              <a:spcBef>
                <a:spcPts val="1000"/>
              </a:spcBef>
              <a:spcAft>
                <a:spcPts val="0"/>
              </a:spcAft>
              <a:buClr>
                <a:srgbClr val="000000"/>
              </a:buClr>
              <a:buSzPts val="3200"/>
              <a:buChar char="•"/>
              <a:defRPr sz="3200"/>
            </a:lvl4pPr>
            <a:lvl5pPr marL="2286000" lvl="4" indent="-431800" algn="l">
              <a:lnSpc>
                <a:spcPct val="90000"/>
              </a:lnSpc>
              <a:spcBef>
                <a:spcPts val="1000"/>
              </a:spcBef>
              <a:spcAft>
                <a:spcPts val="0"/>
              </a:spcAft>
              <a:buClr>
                <a:srgbClr val="000000"/>
              </a:buClr>
              <a:buSzPts val="3200"/>
              <a:buChar char="•"/>
              <a:defRPr sz="3200"/>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38" name="Google Shape;38;p9"/>
          <p:cNvSpPr txBox="1">
            <a:spLocks noGrp="1"/>
          </p:cNvSpPr>
          <p:nvPr>
            <p:ph type="body" idx="2"/>
          </p:nvPr>
        </p:nvSpPr>
        <p:spPr>
          <a:xfrm>
            <a:off x="839787" y="2057400"/>
            <a:ext cx="3932239" cy="381158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000000"/>
              </a:buClr>
              <a:buSzPts val="1800"/>
              <a:buChar char="•"/>
              <a:defRPr/>
            </a:lvl1pPr>
            <a:lvl2pPr marL="914400" lvl="1" indent="-342900" algn="l">
              <a:lnSpc>
                <a:spcPct val="90000"/>
              </a:lnSpc>
              <a:spcBef>
                <a:spcPts val="1000"/>
              </a:spcBef>
              <a:spcAft>
                <a:spcPts val="0"/>
              </a:spcAft>
              <a:buClr>
                <a:srgbClr val="000000"/>
              </a:buClr>
              <a:buSzPts val="1800"/>
              <a:buChar char="•"/>
              <a:defRPr/>
            </a:lvl2pPr>
            <a:lvl3pPr marL="1371600" lvl="2" indent="-342900" algn="l">
              <a:lnSpc>
                <a:spcPct val="90000"/>
              </a:lnSpc>
              <a:spcBef>
                <a:spcPts val="1000"/>
              </a:spcBef>
              <a:spcAft>
                <a:spcPts val="0"/>
              </a:spcAft>
              <a:buClr>
                <a:srgbClr val="000000"/>
              </a:buClr>
              <a:buSzPts val="1800"/>
              <a:buChar char="•"/>
              <a:defRPr/>
            </a:lvl3pPr>
            <a:lvl4pPr marL="1828800" lvl="3" indent="-342900" algn="l">
              <a:lnSpc>
                <a:spcPct val="90000"/>
              </a:lnSpc>
              <a:spcBef>
                <a:spcPts val="1000"/>
              </a:spcBef>
              <a:spcAft>
                <a:spcPts val="0"/>
              </a:spcAft>
              <a:buClr>
                <a:srgbClr val="000000"/>
              </a:buClr>
              <a:buSzPts val="1800"/>
              <a:buChar char="•"/>
              <a:defRPr/>
            </a:lvl4pPr>
            <a:lvl5pPr marL="2286000" lvl="4" indent="-342900" algn="l">
              <a:lnSpc>
                <a:spcPct val="90000"/>
              </a:lnSpc>
              <a:spcBef>
                <a:spcPts val="1000"/>
              </a:spcBef>
              <a:spcAft>
                <a:spcPts val="0"/>
              </a:spcAft>
              <a:buClr>
                <a:srgbClr val="000000"/>
              </a:buClr>
              <a:buSzPts val="1800"/>
              <a:buChar char="•"/>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39" name="Google Shape;39;p9"/>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p:cSld name="Рисунок с подписью">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839787" y="457200"/>
            <a:ext cx="3932239" cy="160020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000000"/>
              </a:buClr>
              <a:buSzPts val="3200"/>
              <a:buFont typeface="Calibri"/>
              <a:buNone/>
              <a:defRPr sz="32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42" name="Google Shape;42;p10"/>
          <p:cNvSpPr>
            <a:spLocks noGrp="1"/>
          </p:cNvSpPr>
          <p:nvPr>
            <p:ph type="pic" idx="2"/>
          </p:nvPr>
        </p:nvSpPr>
        <p:spPr>
          <a:xfrm>
            <a:off x="5183187" y="987425"/>
            <a:ext cx="6172201"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R="0" lvl="1"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R="0" lvl="2"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R="0" lvl="3"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R="0" lvl="4"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R="0" lvl="5"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6pPr>
            <a:lvl7pPr marR="0" lvl="6"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7pPr>
            <a:lvl8pPr marR="0" lvl="7"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8pPr>
            <a:lvl9pPr marR="0" lvl="8"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9pPr>
          </a:lstStyle>
          <a:p>
            <a:endParaRPr/>
          </a:p>
        </p:txBody>
      </p:sp>
      <p:sp>
        <p:nvSpPr>
          <p:cNvPr id="43" name="Google Shape;43;p10"/>
          <p:cNvSpPr txBox="1">
            <a:spLocks noGrp="1"/>
          </p:cNvSpPr>
          <p:nvPr>
            <p:ph type="body" idx="1"/>
          </p:nvPr>
        </p:nvSpPr>
        <p:spPr>
          <a:xfrm>
            <a:off x="839787" y="2057400"/>
            <a:ext cx="3932239" cy="38115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000000"/>
              </a:buClr>
              <a:buSzPts val="1600"/>
              <a:buFont typeface="Calibri"/>
              <a:buNone/>
              <a:defRPr sz="1600"/>
            </a:lvl1pPr>
            <a:lvl2pPr marL="914400" lvl="1" indent="-228600" algn="l">
              <a:lnSpc>
                <a:spcPct val="90000"/>
              </a:lnSpc>
              <a:spcBef>
                <a:spcPts val="1000"/>
              </a:spcBef>
              <a:spcAft>
                <a:spcPts val="0"/>
              </a:spcAft>
              <a:buClr>
                <a:srgbClr val="000000"/>
              </a:buClr>
              <a:buSzPts val="1600"/>
              <a:buFont typeface="Calibri"/>
              <a:buNone/>
              <a:defRPr sz="1600"/>
            </a:lvl2pPr>
            <a:lvl3pPr marL="1371600" lvl="2" indent="-228600" algn="l">
              <a:lnSpc>
                <a:spcPct val="90000"/>
              </a:lnSpc>
              <a:spcBef>
                <a:spcPts val="1000"/>
              </a:spcBef>
              <a:spcAft>
                <a:spcPts val="0"/>
              </a:spcAft>
              <a:buClr>
                <a:srgbClr val="000000"/>
              </a:buClr>
              <a:buSzPts val="1600"/>
              <a:buFont typeface="Calibri"/>
              <a:buNone/>
              <a:defRPr sz="1600"/>
            </a:lvl3pPr>
            <a:lvl4pPr marL="1828800" lvl="3" indent="-228600" algn="l">
              <a:lnSpc>
                <a:spcPct val="90000"/>
              </a:lnSpc>
              <a:spcBef>
                <a:spcPts val="1000"/>
              </a:spcBef>
              <a:spcAft>
                <a:spcPts val="0"/>
              </a:spcAft>
              <a:buClr>
                <a:srgbClr val="000000"/>
              </a:buClr>
              <a:buSzPts val="1600"/>
              <a:buFont typeface="Calibri"/>
              <a:buNone/>
              <a:defRPr sz="1600"/>
            </a:lvl4pPr>
            <a:lvl5pPr marL="2286000" lvl="4" indent="-228600" algn="l">
              <a:lnSpc>
                <a:spcPct val="90000"/>
              </a:lnSpc>
              <a:spcBef>
                <a:spcPts val="1000"/>
              </a:spcBef>
              <a:spcAft>
                <a:spcPts val="0"/>
              </a:spcAft>
              <a:buClr>
                <a:srgbClr val="000000"/>
              </a:buClr>
              <a:buSzPts val="1600"/>
              <a:buFont typeface="Calibri"/>
              <a:buNone/>
              <a:defRPr sz="1600"/>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44" name="Google Shape;44;p10"/>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marR="0" lvl="0"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l" rtl="0">
              <a:lnSpc>
                <a:spcPct val="9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6pPr>
            <a:lvl7pPr marL="3200400" marR="0" lvl="6"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7pPr>
            <a:lvl8pPr marL="3657600" marR="0" lvl="7"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8pPr>
            <a:lvl9pPr marL="4114800" marR="0" lvl="8"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ommons.wikimedia.org/wiki/File:Roccurves.pn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hyperlink" Target="https://commons.wikimedia.org/wiki/File:Hypertension_ranges_chart.pn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hyperlink" Target="https://www.mayoclinic.org/diseases-conditions/high-blood-cholesterol/symptoms-causes/syc-20350800"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s://commons.wikimedia.org/wiki/File:Clogged_Heart_Artery.jpg" TargetMode="Externa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hyperlink" Target="https://www.webmd.com/diabetes/glucose-diabetes"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ncbi.nlm.nih.gov/pmc/articles/PMC6748906/"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datarobot.com/"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3"/>
          <p:cNvSpPr txBox="1">
            <a:spLocks noGrp="1"/>
          </p:cNvSpPr>
          <p:nvPr>
            <p:ph type="ctrTitle" idx="4294967295"/>
          </p:nvPr>
        </p:nvSpPr>
        <p:spPr>
          <a:xfrm>
            <a:off x="1524000" y="1122362"/>
            <a:ext cx="9144000" cy="2387601"/>
          </a:xfrm>
          <a:prstGeom prst="rect">
            <a:avLst/>
          </a:prstGeom>
          <a:noFill/>
          <a:ln>
            <a:noFill/>
          </a:ln>
        </p:spPr>
        <p:txBody>
          <a:bodyPr spcFirstLastPara="1" wrap="square" lIns="45700" tIns="45700" rIns="45700" bIns="45700" anchor="b" anchorCtr="0">
            <a:normAutofit/>
          </a:bodyPr>
          <a:lstStyle/>
          <a:p>
            <a:pPr marL="0" marR="0" lvl="0" indent="0" algn="ctr" rtl="0">
              <a:lnSpc>
                <a:spcPct val="90000"/>
              </a:lnSpc>
              <a:spcBef>
                <a:spcPts val="0"/>
              </a:spcBef>
              <a:spcAft>
                <a:spcPts val="0"/>
              </a:spcAft>
              <a:buClr>
                <a:srgbClr val="000000"/>
              </a:buClr>
              <a:buSzPts val="6000"/>
              <a:buFont typeface="Calibri"/>
              <a:buNone/>
            </a:pPr>
            <a:endParaRPr sz="6000" b="0" i="0" u="none" strike="noStrike" cap="none">
              <a:solidFill>
                <a:srgbClr val="000000"/>
              </a:solidFill>
              <a:latin typeface="Calibri"/>
              <a:ea typeface="Calibri"/>
              <a:cs typeface="Calibri"/>
              <a:sym typeface="Calibri"/>
            </a:endParaRPr>
          </a:p>
        </p:txBody>
      </p:sp>
      <p:sp>
        <p:nvSpPr>
          <p:cNvPr id="58" name="Google Shape;58;p13"/>
          <p:cNvSpPr txBox="1">
            <a:spLocks noGrp="1"/>
          </p:cNvSpPr>
          <p:nvPr>
            <p:ph type="subTitle" idx="4294967295"/>
          </p:nvPr>
        </p:nvSpPr>
        <p:spPr>
          <a:xfrm>
            <a:off x="1524000" y="3602037"/>
            <a:ext cx="9144000" cy="1655762"/>
          </a:xfrm>
          <a:prstGeom prst="rect">
            <a:avLst/>
          </a:prstGeom>
          <a:noFill/>
          <a:ln>
            <a:noFill/>
          </a:ln>
        </p:spPr>
        <p:txBody>
          <a:bodyPr spcFirstLastPara="1" wrap="square" lIns="45700" tIns="45700" rIns="45700" bIns="45700" anchor="t" anchorCtr="0">
            <a:norm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59" name="Google Shape;59;p13" descr="Picture 3"/>
          <p:cNvPicPr preferRelativeResize="0"/>
          <p:nvPr/>
        </p:nvPicPr>
        <p:blipFill rotWithShape="1">
          <a:blip r:embed="rId3">
            <a:alphaModFix/>
          </a:blip>
          <a:srcRect/>
          <a:stretch/>
        </p:blipFill>
        <p:spPr>
          <a:xfrm>
            <a:off x="0" y="-2"/>
            <a:ext cx="12192000" cy="6908164"/>
          </a:xfrm>
          <a:prstGeom prst="rect">
            <a:avLst/>
          </a:prstGeom>
          <a:noFill/>
          <a:ln>
            <a:noFill/>
          </a:ln>
        </p:spPr>
      </p:pic>
      <p:sp>
        <p:nvSpPr>
          <p:cNvPr id="60" name="Google Shape;60;p13"/>
          <p:cNvSpPr/>
          <p:nvPr/>
        </p:nvSpPr>
        <p:spPr>
          <a:xfrm>
            <a:off x="457200" y="2438400"/>
            <a:ext cx="4876800" cy="1371600"/>
          </a:xfrm>
          <a:prstGeom prst="rect">
            <a:avLst/>
          </a:prstGeom>
          <a:solidFill>
            <a:srgbClr val="111E1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 name="Google Shape;61;p13"/>
          <p:cNvSpPr txBox="1"/>
          <p:nvPr/>
        </p:nvSpPr>
        <p:spPr>
          <a:xfrm>
            <a:off x="304799" y="1531332"/>
            <a:ext cx="3449622" cy="304694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4800"/>
              <a:buFont typeface="Montserrat"/>
              <a:buNone/>
            </a:pPr>
            <a:r>
              <a:rPr lang="en-US" sz="4800" b="1" i="0" u="none" strike="noStrike" cap="none" dirty="0">
                <a:solidFill>
                  <a:srgbClr val="FFFFFF"/>
                </a:solidFill>
                <a:latin typeface="Montserrat"/>
                <a:ea typeface="Montserrat"/>
                <a:cs typeface="Montserrat"/>
                <a:sym typeface="Montserrat"/>
              </a:rPr>
              <a:t>MODERN AI WITH ZERO CODING!</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6" descr="Picture 8"/>
          <p:cNvPicPr preferRelativeResize="0"/>
          <p:nvPr/>
        </p:nvPicPr>
        <p:blipFill rotWithShape="1">
          <a:blip r:embed="rId3">
            <a:alphaModFix/>
          </a:blip>
          <a:srcRect t="-1" r="54" b="27302"/>
          <a:stretch/>
        </p:blipFill>
        <p:spPr>
          <a:xfrm>
            <a:off x="-648" y="-26581"/>
            <a:ext cx="12192648" cy="5004981"/>
          </a:xfrm>
          <a:prstGeom prst="rect">
            <a:avLst/>
          </a:prstGeom>
          <a:noFill/>
          <a:ln>
            <a:noFill/>
          </a:ln>
        </p:spPr>
      </p:pic>
      <p:sp>
        <p:nvSpPr>
          <p:cNvPr id="86" name="Google Shape;86;p16"/>
          <p:cNvSpPr txBox="1"/>
          <p:nvPr/>
        </p:nvSpPr>
        <p:spPr>
          <a:xfrm>
            <a:off x="661578" y="2695373"/>
            <a:ext cx="7539300" cy="631200"/>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87" name="Google Shape;87;p16"/>
          <p:cNvSpPr txBox="1"/>
          <p:nvPr/>
        </p:nvSpPr>
        <p:spPr>
          <a:xfrm>
            <a:off x="152400" y="273160"/>
            <a:ext cx="3028393" cy="523220"/>
          </a:xfrm>
          <a:prstGeom prst="rect">
            <a:avLst/>
          </a:prstGeom>
        </p:spPr>
        <p:txBody>
          <a:bodyPr wrap="none">
            <a:spAutoFit/>
          </a:bodyPr>
          <a:lstStyle>
            <a:defPPr>
              <a:defRPr lang="en-US"/>
            </a:defPPr>
            <a:lvl1pPr marL="0" defTabSz="914400" eaLnBrk="1" latinLnBrk="0" hangingPunct="1">
              <a:defRPr sz="2800" b="1" kern="1200">
                <a:solidFill>
                  <a:schemeClr val="bg1"/>
                </a:solidFill>
                <a:latin typeface="Montserrat" charset="0"/>
                <a:ea typeface="Montserrat" charset="0"/>
                <a:cs typeface="Montserrat" charset="0"/>
              </a:defRPr>
            </a:lvl1pPr>
            <a:lvl2pPr marL="457200" defTabSz="914400" eaLnBrk="1" latinLnBrk="0" hangingPunct="1">
              <a:defRPr sz="1800" kern="1200">
                <a:solidFill>
                  <a:schemeClr val="tx1"/>
                </a:solidFill>
                <a:latin typeface="+mn-lt"/>
                <a:ea typeface="+mn-ea"/>
                <a:cs typeface="+mn-cs"/>
              </a:defRPr>
            </a:lvl2pPr>
            <a:lvl3pPr marL="914400" defTabSz="914400" eaLnBrk="1" latinLnBrk="0" hangingPunct="1">
              <a:defRPr sz="1800" kern="1200">
                <a:solidFill>
                  <a:schemeClr val="tx1"/>
                </a:solidFill>
                <a:latin typeface="+mn-lt"/>
                <a:ea typeface="+mn-ea"/>
                <a:cs typeface="+mn-cs"/>
              </a:defRPr>
            </a:lvl3pPr>
            <a:lvl4pPr marL="1371600" defTabSz="914400" eaLnBrk="1" latinLnBrk="0" hangingPunct="1">
              <a:defRPr sz="1800" kern="1200">
                <a:solidFill>
                  <a:schemeClr val="tx1"/>
                </a:solidFill>
                <a:latin typeface="+mn-lt"/>
                <a:ea typeface="+mn-ea"/>
                <a:cs typeface="+mn-cs"/>
              </a:defRPr>
            </a:lvl4pPr>
            <a:lvl5pPr marL="1828800" defTabSz="914400" eaLnBrk="1" latinLnBrk="0" hangingPunct="1">
              <a:defRPr sz="1800" kern="1200">
                <a:solidFill>
                  <a:schemeClr val="tx1"/>
                </a:solidFill>
                <a:latin typeface="+mn-lt"/>
                <a:ea typeface="+mn-ea"/>
                <a:cs typeface="+mn-cs"/>
              </a:defRPr>
            </a:lvl5pPr>
            <a:lvl6pPr marL="2286000" defTabSz="914400" eaLnBrk="1" latinLnBrk="0" hangingPunct="1">
              <a:defRPr sz="1800" kern="1200">
                <a:solidFill>
                  <a:schemeClr val="tx1"/>
                </a:solidFill>
                <a:latin typeface="+mn-lt"/>
                <a:ea typeface="+mn-ea"/>
                <a:cs typeface="+mn-cs"/>
              </a:defRPr>
            </a:lvl6pPr>
            <a:lvl7pPr marL="2743200" defTabSz="914400" eaLnBrk="1" latinLnBrk="0" hangingPunct="1">
              <a:defRPr sz="1800" kern="1200">
                <a:solidFill>
                  <a:schemeClr val="tx1"/>
                </a:solidFill>
                <a:latin typeface="+mn-lt"/>
                <a:ea typeface="+mn-ea"/>
                <a:cs typeface="+mn-cs"/>
              </a:defRPr>
            </a:lvl7pPr>
            <a:lvl8pPr marL="3200400" defTabSz="914400" eaLnBrk="1" latinLnBrk="0" hangingPunct="1">
              <a:defRPr sz="1800" kern="1200">
                <a:solidFill>
                  <a:schemeClr val="tx1"/>
                </a:solidFill>
                <a:latin typeface="+mn-lt"/>
                <a:ea typeface="+mn-ea"/>
                <a:cs typeface="+mn-cs"/>
              </a:defRPr>
            </a:lvl8pPr>
            <a:lvl9pPr marL="3657600" defTabSz="914400" eaLnBrk="1" latinLnBrk="0" hangingPunct="1">
              <a:defRPr sz="1800" kern="1200">
                <a:solidFill>
                  <a:schemeClr val="tx1"/>
                </a:solidFill>
                <a:latin typeface="+mn-lt"/>
                <a:ea typeface="+mn-ea"/>
                <a:cs typeface="+mn-cs"/>
              </a:defRPr>
            </a:lvl9pPr>
          </a:lstStyle>
          <a:p>
            <a:r>
              <a:rPr lang="en-US" dirty="0">
                <a:sym typeface="Montserrat"/>
              </a:rPr>
              <a:t>DATAROBOT AI</a:t>
            </a:r>
            <a:endParaRPr dirty="0"/>
          </a:p>
        </p:txBody>
      </p:sp>
      <p:sp>
        <p:nvSpPr>
          <p:cNvPr id="4" name="Rectangle 3">
            <a:extLst>
              <a:ext uri="{FF2B5EF4-FFF2-40B4-BE49-F238E27FC236}">
                <a16:creationId xmlns="" xmlns:a16="http://schemas.microsoft.com/office/drawing/2014/main" id="{47E9B89E-F505-44F2-B21D-A94A5A24B254}"/>
              </a:ext>
            </a:extLst>
          </p:cNvPr>
          <p:cNvSpPr/>
          <p:nvPr/>
        </p:nvSpPr>
        <p:spPr>
          <a:xfrm>
            <a:off x="0" y="4847268"/>
            <a:ext cx="12192000" cy="201073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 xmlns:a16="http://schemas.microsoft.com/office/drawing/2014/main" id="{B0862BEF-6AFA-45B1-9631-FA7747D0E0EF}"/>
              </a:ext>
            </a:extLst>
          </p:cNvPr>
          <p:cNvPicPr>
            <a:picLocks noChangeAspect="1"/>
          </p:cNvPicPr>
          <p:nvPr/>
        </p:nvPicPr>
        <p:blipFill>
          <a:blip r:embed="rId4"/>
          <a:stretch>
            <a:fillRect/>
          </a:stretch>
        </p:blipFill>
        <p:spPr>
          <a:xfrm>
            <a:off x="6095676" y="1223280"/>
            <a:ext cx="5795427" cy="5402815"/>
          </a:xfrm>
          <a:prstGeom prst="rect">
            <a:avLst/>
          </a:prstGeom>
          <a:noFill/>
          <a:ln w="57150">
            <a:solidFill>
              <a:srgbClr val="FF0000"/>
            </a:solidFill>
          </a:ln>
        </p:spPr>
      </p:pic>
      <p:sp>
        <p:nvSpPr>
          <p:cNvPr id="9" name="Rectangle 8">
            <a:extLst>
              <a:ext uri="{FF2B5EF4-FFF2-40B4-BE49-F238E27FC236}">
                <a16:creationId xmlns="" xmlns:a16="http://schemas.microsoft.com/office/drawing/2014/main" id="{9374E44E-D40C-43DF-B906-A91926F1B0C5}"/>
              </a:ext>
            </a:extLst>
          </p:cNvPr>
          <p:cNvSpPr/>
          <p:nvPr/>
        </p:nvSpPr>
        <p:spPr>
          <a:xfrm>
            <a:off x="622561" y="2075799"/>
            <a:ext cx="4849906" cy="400110"/>
          </a:xfrm>
          <a:prstGeom prst="rect">
            <a:avLst/>
          </a:prstGeom>
        </p:spPr>
        <p:txBody>
          <a:bodyPr wrap="square">
            <a:spAutoFit/>
          </a:bodyPr>
          <a:lstStyle/>
          <a:p>
            <a:pPr>
              <a:buClrTx/>
            </a:pPr>
            <a:r>
              <a:rPr lang="en-CA" sz="2000" kern="1200" dirty="0" smtClean="0">
                <a:solidFill>
                  <a:srgbClr val="FF0000"/>
                </a:solidFill>
                <a:latin typeface="Montserrat" charset="0"/>
                <a:ea typeface="+mn-ea"/>
                <a:cs typeface="+mn-cs"/>
              </a:rPr>
              <a:t>ENTER YOUR INFORMATION</a:t>
            </a:r>
            <a:endParaRPr lang="en-CA" sz="2000" kern="1200" dirty="0">
              <a:solidFill>
                <a:srgbClr val="FF0000"/>
              </a:solidFill>
              <a:latin typeface="Montserrat" charset="0"/>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85;p16" descr="Picture 8"/>
          <p:cNvPicPr preferRelativeResize="0"/>
          <p:nvPr/>
        </p:nvPicPr>
        <p:blipFill rotWithShape="1">
          <a:blip r:embed="rId2">
            <a:alphaModFix/>
          </a:blip>
          <a:srcRect t="-1" r="54" b="27302"/>
          <a:stretch/>
        </p:blipFill>
        <p:spPr>
          <a:xfrm>
            <a:off x="-648" y="-26581"/>
            <a:ext cx="12192648" cy="5004981"/>
          </a:xfrm>
          <a:prstGeom prst="rect">
            <a:avLst/>
          </a:prstGeom>
          <a:noFill/>
          <a:ln>
            <a:noFill/>
          </a:ln>
        </p:spPr>
      </p:pic>
      <p:sp>
        <p:nvSpPr>
          <p:cNvPr id="4" name="Google Shape;87;p16"/>
          <p:cNvSpPr txBox="1"/>
          <p:nvPr/>
        </p:nvSpPr>
        <p:spPr>
          <a:xfrm>
            <a:off x="152400" y="273160"/>
            <a:ext cx="3028393" cy="523220"/>
          </a:xfrm>
          <a:prstGeom prst="rect">
            <a:avLst/>
          </a:prstGeom>
        </p:spPr>
        <p:txBody>
          <a:bodyPr wrap="none">
            <a:spAutoFit/>
          </a:bodyPr>
          <a:lstStyle>
            <a:defPPr>
              <a:defRPr lang="en-US"/>
            </a:defPPr>
            <a:lvl1pPr marL="0" defTabSz="914400" eaLnBrk="1" latinLnBrk="0" hangingPunct="1">
              <a:defRPr sz="2800" b="1" kern="1200">
                <a:solidFill>
                  <a:schemeClr val="bg1"/>
                </a:solidFill>
                <a:latin typeface="Montserrat" charset="0"/>
                <a:ea typeface="Montserrat" charset="0"/>
                <a:cs typeface="Montserrat" charset="0"/>
              </a:defRPr>
            </a:lvl1pPr>
            <a:lvl2pPr marL="457200" defTabSz="914400" eaLnBrk="1" latinLnBrk="0" hangingPunct="1">
              <a:defRPr sz="1800" kern="1200">
                <a:solidFill>
                  <a:schemeClr val="tx1"/>
                </a:solidFill>
                <a:latin typeface="+mn-lt"/>
                <a:ea typeface="+mn-ea"/>
                <a:cs typeface="+mn-cs"/>
              </a:defRPr>
            </a:lvl2pPr>
            <a:lvl3pPr marL="914400" defTabSz="914400" eaLnBrk="1" latinLnBrk="0" hangingPunct="1">
              <a:defRPr sz="1800" kern="1200">
                <a:solidFill>
                  <a:schemeClr val="tx1"/>
                </a:solidFill>
                <a:latin typeface="+mn-lt"/>
                <a:ea typeface="+mn-ea"/>
                <a:cs typeface="+mn-cs"/>
              </a:defRPr>
            </a:lvl3pPr>
            <a:lvl4pPr marL="1371600" defTabSz="914400" eaLnBrk="1" latinLnBrk="0" hangingPunct="1">
              <a:defRPr sz="1800" kern="1200">
                <a:solidFill>
                  <a:schemeClr val="tx1"/>
                </a:solidFill>
                <a:latin typeface="+mn-lt"/>
                <a:ea typeface="+mn-ea"/>
                <a:cs typeface="+mn-cs"/>
              </a:defRPr>
            </a:lvl4pPr>
            <a:lvl5pPr marL="1828800" defTabSz="914400" eaLnBrk="1" latinLnBrk="0" hangingPunct="1">
              <a:defRPr sz="1800" kern="1200">
                <a:solidFill>
                  <a:schemeClr val="tx1"/>
                </a:solidFill>
                <a:latin typeface="+mn-lt"/>
                <a:ea typeface="+mn-ea"/>
                <a:cs typeface="+mn-cs"/>
              </a:defRPr>
            </a:lvl5pPr>
            <a:lvl6pPr marL="2286000" defTabSz="914400" eaLnBrk="1" latinLnBrk="0" hangingPunct="1">
              <a:defRPr sz="1800" kern="1200">
                <a:solidFill>
                  <a:schemeClr val="tx1"/>
                </a:solidFill>
                <a:latin typeface="+mn-lt"/>
                <a:ea typeface="+mn-ea"/>
                <a:cs typeface="+mn-cs"/>
              </a:defRPr>
            </a:lvl6pPr>
            <a:lvl7pPr marL="2743200" defTabSz="914400" eaLnBrk="1" latinLnBrk="0" hangingPunct="1">
              <a:defRPr sz="1800" kern="1200">
                <a:solidFill>
                  <a:schemeClr val="tx1"/>
                </a:solidFill>
                <a:latin typeface="+mn-lt"/>
                <a:ea typeface="+mn-ea"/>
                <a:cs typeface="+mn-cs"/>
              </a:defRPr>
            </a:lvl7pPr>
            <a:lvl8pPr marL="3200400" defTabSz="914400" eaLnBrk="1" latinLnBrk="0" hangingPunct="1">
              <a:defRPr sz="1800" kern="1200">
                <a:solidFill>
                  <a:schemeClr val="tx1"/>
                </a:solidFill>
                <a:latin typeface="+mn-lt"/>
                <a:ea typeface="+mn-ea"/>
                <a:cs typeface="+mn-cs"/>
              </a:defRPr>
            </a:lvl8pPr>
            <a:lvl9pPr marL="3657600" defTabSz="914400" eaLnBrk="1" latinLnBrk="0" hangingPunct="1">
              <a:defRPr sz="1800" kern="1200">
                <a:solidFill>
                  <a:schemeClr val="tx1"/>
                </a:solidFill>
                <a:latin typeface="+mn-lt"/>
                <a:ea typeface="+mn-ea"/>
                <a:cs typeface="+mn-cs"/>
              </a:defRPr>
            </a:lvl9pPr>
          </a:lstStyle>
          <a:p>
            <a:r>
              <a:rPr lang="en-US" dirty="0">
                <a:sym typeface="Montserrat"/>
              </a:rPr>
              <a:t>DATAROBOT AI</a:t>
            </a:r>
            <a:endParaRPr dirty="0"/>
          </a:p>
        </p:txBody>
      </p:sp>
      <p:sp>
        <p:nvSpPr>
          <p:cNvPr id="5" name="Rectangle 4">
            <a:extLst>
              <a:ext uri="{FF2B5EF4-FFF2-40B4-BE49-F238E27FC236}">
                <a16:creationId xmlns="" xmlns:a16="http://schemas.microsoft.com/office/drawing/2014/main" id="{47E9B89E-F505-44F2-B21D-A94A5A24B254}"/>
              </a:ext>
            </a:extLst>
          </p:cNvPr>
          <p:cNvSpPr/>
          <p:nvPr/>
        </p:nvSpPr>
        <p:spPr>
          <a:xfrm>
            <a:off x="0" y="4847268"/>
            <a:ext cx="12192000" cy="2010731"/>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stretch>
            <a:fillRect/>
          </a:stretch>
        </p:blipFill>
        <p:spPr>
          <a:xfrm>
            <a:off x="6095676" y="1179656"/>
            <a:ext cx="5583330" cy="5499197"/>
          </a:xfrm>
          <a:prstGeom prst="rect">
            <a:avLst/>
          </a:prstGeom>
          <a:noFill/>
          <a:ln w="57150">
            <a:solidFill>
              <a:srgbClr val="FF0000"/>
            </a:solidFill>
          </a:ln>
        </p:spPr>
      </p:pic>
      <p:sp>
        <p:nvSpPr>
          <p:cNvPr id="6" name="Rectangle 5">
            <a:extLst>
              <a:ext uri="{FF2B5EF4-FFF2-40B4-BE49-F238E27FC236}">
                <a16:creationId xmlns="" xmlns:a16="http://schemas.microsoft.com/office/drawing/2014/main" id="{9374E44E-D40C-43DF-B906-A91926F1B0C5}"/>
              </a:ext>
            </a:extLst>
          </p:cNvPr>
          <p:cNvSpPr/>
          <p:nvPr/>
        </p:nvSpPr>
        <p:spPr>
          <a:xfrm>
            <a:off x="941294" y="2958812"/>
            <a:ext cx="4849906" cy="1323439"/>
          </a:xfrm>
          <a:prstGeom prst="rect">
            <a:avLst/>
          </a:prstGeom>
        </p:spPr>
        <p:txBody>
          <a:bodyPr wrap="square">
            <a:spAutoFit/>
          </a:bodyPr>
          <a:lstStyle/>
          <a:p>
            <a:pPr marL="342900" indent="-342900">
              <a:buClrTx/>
              <a:buFont typeface="Arial" panose="020B0604020202020204" pitchFamily="34" charset="0"/>
              <a:buChar char="•"/>
            </a:pPr>
            <a:endParaRPr lang="en-US" sz="2000" kern="1200" dirty="0" smtClean="0">
              <a:solidFill>
                <a:srgbClr val="FF0000"/>
              </a:solidFill>
              <a:latin typeface="Montserrat" charset="0"/>
              <a:ea typeface="+mn-ea"/>
              <a:cs typeface="+mn-cs"/>
            </a:endParaRPr>
          </a:p>
          <a:p>
            <a:pPr>
              <a:buClrTx/>
            </a:pPr>
            <a:r>
              <a:rPr lang="en-CA" sz="2000" kern="1200" dirty="0" smtClean="0">
                <a:solidFill>
                  <a:srgbClr val="FF0000"/>
                </a:solidFill>
                <a:latin typeface="Montserrat" charset="0"/>
                <a:ea typeface="+mn-ea"/>
                <a:cs typeface="+mn-cs"/>
              </a:rPr>
              <a:t>YOU’LL RECEIVE A CONFIRMATION E-MAIL TO START YOUR 14-DAY TRIAL.</a:t>
            </a:r>
            <a:endParaRPr lang="en-CA" sz="2000" kern="1200" dirty="0">
              <a:solidFill>
                <a:srgbClr val="FF0000"/>
              </a:solidFill>
              <a:latin typeface="Montserrat" charset="0"/>
              <a:ea typeface="+mn-ea"/>
              <a:cs typeface="+mn-cs"/>
            </a:endParaRPr>
          </a:p>
        </p:txBody>
      </p:sp>
    </p:spTree>
    <p:extLst>
      <p:ext uri="{BB962C8B-B14F-4D97-AF65-F5344CB8AC3E}">
        <p14:creationId xmlns:p14="http://schemas.microsoft.com/office/powerpoint/2010/main" val="4174323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0" descr="Picture 8"/>
          <p:cNvPicPr preferRelativeResize="0"/>
          <p:nvPr/>
        </p:nvPicPr>
        <p:blipFill rotWithShape="1">
          <a:blip r:embed="rId3">
            <a:alphaModFix/>
          </a:blip>
          <a:srcRect r="5565"/>
          <a:stretch/>
        </p:blipFill>
        <p:spPr>
          <a:xfrm>
            <a:off x="0" y="-26575"/>
            <a:ext cx="12192000" cy="6884575"/>
          </a:xfrm>
          <a:prstGeom prst="rect">
            <a:avLst/>
          </a:prstGeom>
          <a:noFill/>
          <a:ln>
            <a:noFill/>
          </a:ln>
        </p:spPr>
      </p:pic>
      <p:sp>
        <p:nvSpPr>
          <p:cNvPr id="121" name="Google Shape;121;p20"/>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122" name="Google Shape;122;p20"/>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123" name="Google Shape;123;p20" descr="Screen Shot 2021-02-28 at 9.44.18 AM.png"/>
          <p:cNvPicPr preferRelativeResize="0"/>
          <p:nvPr/>
        </p:nvPicPr>
        <p:blipFill rotWithShape="1">
          <a:blip r:embed="rId4"/>
          <a:srcRect/>
          <a:stretch/>
        </p:blipFill>
        <p:spPr>
          <a:xfrm>
            <a:off x="1536700" y="1396062"/>
            <a:ext cx="9420125" cy="4270750"/>
          </a:xfrm>
          <a:prstGeom prst="rect">
            <a:avLst/>
          </a:prstGeom>
          <a:noFill/>
          <a:ln w="57150">
            <a:solidFill>
              <a:srgbClr val="FF0000"/>
            </a:solidFill>
          </a:ln>
        </p:spPr>
      </p:pic>
      <p:sp>
        <p:nvSpPr>
          <p:cNvPr id="6" name="Rectangle 5">
            <a:extLst>
              <a:ext uri="{FF2B5EF4-FFF2-40B4-BE49-F238E27FC236}">
                <a16:creationId xmlns="" xmlns:a16="http://schemas.microsoft.com/office/drawing/2014/main" id="{9374E44E-D40C-43DF-B906-A91926F1B0C5}"/>
              </a:ext>
            </a:extLst>
          </p:cNvPr>
          <p:cNvSpPr/>
          <p:nvPr/>
        </p:nvSpPr>
        <p:spPr>
          <a:xfrm>
            <a:off x="7999450" y="2800870"/>
            <a:ext cx="2957375" cy="1631216"/>
          </a:xfrm>
          <a:prstGeom prst="rect">
            <a:avLst/>
          </a:prstGeom>
        </p:spPr>
        <p:txBody>
          <a:bodyPr wrap="square">
            <a:spAutoFit/>
          </a:bodyPr>
          <a:lstStyle/>
          <a:p>
            <a:pPr marL="342900" indent="-342900">
              <a:buClrTx/>
              <a:buFont typeface="Arial" panose="020B0604020202020204" pitchFamily="34" charset="0"/>
              <a:buChar char="•"/>
            </a:pPr>
            <a:endParaRPr lang="en-US" sz="2000" kern="1200" dirty="0" smtClean="0">
              <a:solidFill>
                <a:srgbClr val="FF0000"/>
              </a:solidFill>
              <a:latin typeface="Montserrat" charset="0"/>
              <a:ea typeface="+mn-ea"/>
              <a:cs typeface="+mn-cs"/>
            </a:endParaRPr>
          </a:p>
          <a:p>
            <a:pPr>
              <a:buClrTx/>
            </a:pPr>
            <a:r>
              <a:rPr lang="en-CA" sz="2000" kern="1200" dirty="0" smtClean="0">
                <a:solidFill>
                  <a:srgbClr val="FF0000"/>
                </a:solidFill>
                <a:latin typeface="Montserrat" charset="0"/>
                <a:ea typeface="+mn-ea"/>
                <a:cs typeface="+mn-cs"/>
              </a:rPr>
              <a:t>FILL OUT YOUR ROLE, INDUSTRY AND THEME PREFERENCE</a:t>
            </a:r>
            <a:endParaRPr lang="en-CA" sz="2000" kern="1200" dirty="0">
              <a:solidFill>
                <a:srgbClr val="FF0000"/>
              </a:solidFill>
              <a:latin typeface="Montserrat" charset="0"/>
              <a:ea typeface="+mn-ea"/>
              <a:cs typeface="+mn-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1"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129" name="Google Shape;129;p21"/>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130" name="Google Shape;130;p21"/>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131" name="Google Shape;131;p21" descr="Screen Shot 2021-02-28 at 9.45.03 AM.png"/>
          <p:cNvPicPr preferRelativeResize="0"/>
          <p:nvPr/>
        </p:nvPicPr>
        <p:blipFill rotWithShape="1">
          <a:blip r:embed="rId4"/>
          <a:srcRect/>
          <a:stretch/>
        </p:blipFill>
        <p:spPr>
          <a:xfrm>
            <a:off x="1822726" y="1452330"/>
            <a:ext cx="8546548" cy="4158213"/>
          </a:xfrm>
          <a:prstGeom prst="rect">
            <a:avLst/>
          </a:prstGeom>
          <a:noFill/>
          <a:ln w="57150">
            <a:solidFill>
              <a:srgbClr val="FF0000"/>
            </a:solidFill>
          </a:ln>
        </p:spPr>
      </p:pic>
      <p:sp>
        <p:nvSpPr>
          <p:cNvPr id="6" name="Rectangle 5">
            <a:extLst>
              <a:ext uri="{FF2B5EF4-FFF2-40B4-BE49-F238E27FC236}">
                <a16:creationId xmlns="" xmlns:a16="http://schemas.microsoft.com/office/drawing/2014/main" id="{9374E44E-D40C-43DF-B906-A91926F1B0C5}"/>
              </a:ext>
            </a:extLst>
          </p:cNvPr>
          <p:cNvSpPr/>
          <p:nvPr/>
        </p:nvSpPr>
        <p:spPr>
          <a:xfrm>
            <a:off x="7999451" y="2800870"/>
            <a:ext cx="2502902" cy="1015663"/>
          </a:xfrm>
          <a:prstGeom prst="rect">
            <a:avLst/>
          </a:prstGeom>
        </p:spPr>
        <p:txBody>
          <a:bodyPr wrap="square">
            <a:spAutoFit/>
          </a:bodyPr>
          <a:lstStyle/>
          <a:p>
            <a:pPr marL="342900" indent="-342900">
              <a:buClrTx/>
              <a:buFont typeface="Arial" panose="020B0604020202020204" pitchFamily="34" charset="0"/>
              <a:buChar char="•"/>
            </a:pPr>
            <a:endParaRPr lang="en-US" sz="2000" kern="1200" dirty="0" smtClean="0">
              <a:solidFill>
                <a:srgbClr val="FF0000"/>
              </a:solidFill>
              <a:latin typeface="Montserrat" charset="0"/>
              <a:ea typeface="+mn-ea"/>
              <a:cs typeface="+mn-cs"/>
            </a:endParaRPr>
          </a:p>
          <a:p>
            <a:pPr>
              <a:buClrTx/>
            </a:pPr>
            <a:r>
              <a:rPr lang="en-CA" sz="2000" kern="1200" dirty="0" smtClean="0">
                <a:solidFill>
                  <a:srgbClr val="FF0000"/>
                </a:solidFill>
                <a:latin typeface="Montserrat" charset="0"/>
                <a:ea typeface="+mn-ea"/>
                <a:cs typeface="+mn-cs"/>
              </a:rPr>
              <a:t>SELECT CREATE AI MODELS</a:t>
            </a:r>
            <a:endParaRPr lang="en-CA" sz="2000" kern="1200" dirty="0">
              <a:solidFill>
                <a:srgbClr val="FF0000"/>
              </a:solidFill>
              <a:latin typeface="Montserrat" charset="0"/>
              <a:ea typeface="+mn-ea"/>
              <a:cs typeface="+mn-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descr="Picture 8"/>
          <p:cNvPicPr preferRelativeResize="0"/>
          <p:nvPr/>
        </p:nvPicPr>
        <p:blipFill rotWithShape="1">
          <a:blip r:embed="rId3">
            <a:alphaModFix/>
          </a:blip>
          <a:srcRect r="5565"/>
          <a:stretch/>
        </p:blipFill>
        <p:spPr>
          <a:xfrm>
            <a:off x="-323" y="-13293"/>
            <a:ext cx="12192650" cy="6884581"/>
          </a:xfrm>
          <a:prstGeom prst="rect">
            <a:avLst/>
          </a:prstGeom>
          <a:noFill/>
          <a:ln>
            <a:noFill/>
          </a:ln>
        </p:spPr>
      </p:pic>
      <p:sp>
        <p:nvSpPr>
          <p:cNvPr id="137" name="Google Shape;137;p22"/>
          <p:cNvSpPr txBox="1"/>
          <p:nvPr/>
        </p:nvSpPr>
        <p:spPr>
          <a:xfrm>
            <a:off x="407053" y="2742848"/>
            <a:ext cx="7539300" cy="630900"/>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138" name="Google Shape;138;p22"/>
          <p:cNvSpPr txBox="1"/>
          <p:nvPr/>
        </p:nvSpPr>
        <p:spPr>
          <a:xfrm>
            <a:off x="296950" y="287286"/>
            <a:ext cx="10350000" cy="4617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dirty="0">
                <a:solidFill>
                  <a:srgbClr val="FFFFFF"/>
                </a:solidFill>
                <a:latin typeface="Montserrat"/>
                <a:ea typeface="Montserrat"/>
                <a:cs typeface="Montserrat"/>
                <a:sym typeface="Montserrat"/>
              </a:rPr>
              <a:t>DATA ROBOT AI</a:t>
            </a:r>
            <a:endParaRPr dirty="0"/>
          </a:p>
        </p:txBody>
      </p:sp>
      <p:pic>
        <p:nvPicPr>
          <p:cNvPr id="139" name="Google Shape;139;p22" descr="Screen Shot 2021-02-28 at 9.45.21 AM.png"/>
          <p:cNvPicPr preferRelativeResize="0"/>
          <p:nvPr/>
        </p:nvPicPr>
        <p:blipFill rotWithShape="1">
          <a:blip r:embed="rId4"/>
          <a:srcRect/>
          <a:stretch/>
        </p:blipFill>
        <p:spPr>
          <a:xfrm>
            <a:off x="296950" y="1445900"/>
            <a:ext cx="7474997" cy="4266774"/>
          </a:xfrm>
          <a:prstGeom prst="rect">
            <a:avLst/>
          </a:prstGeom>
          <a:noFill/>
          <a:ln w="57150">
            <a:solidFill>
              <a:srgbClr val="FF0000"/>
            </a:solidFill>
          </a:ln>
        </p:spPr>
      </p:pic>
      <p:sp>
        <p:nvSpPr>
          <p:cNvPr id="140" name="Google Shape;140;p22"/>
          <p:cNvSpPr txBox="1"/>
          <p:nvPr/>
        </p:nvSpPr>
        <p:spPr>
          <a:xfrm>
            <a:off x="7814609" y="2627426"/>
            <a:ext cx="4160650" cy="86174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AFTER YOU’VE SIGNED UP, CLICK ON ML DEVELOPMENT TILE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3"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146" name="Google Shape;146;p23"/>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147" name="Google Shape;147;p23"/>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148" name="Google Shape;148;p23" descr="Screen Shot 2021-02-28 at 9.46.01 AM.png"/>
          <p:cNvPicPr preferRelativeResize="0"/>
          <p:nvPr/>
        </p:nvPicPr>
        <p:blipFill rotWithShape="1">
          <a:blip r:embed="rId4"/>
          <a:srcRect/>
          <a:stretch/>
        </p:blipFill>
        <p:spPr>
          <a:xfrm>
            <a:off x="152400" y="1170050"/>
            <a:ext cx="9070848" cy="4491326"/>
          </a:xfrm>
          <a:prstGeom prst="rect">
            <a:avLst/>
          </a:prstGeom>
          <a:noFill/>
          <a:ln w="57150">
            <a:solidFill>
              <a:srgbClr val="FF0000"/>
            </a:solidFill>
          </a:ln>
        </p:spPr>
      </p:pic>
      <p:sp>
        <p:nvSpPr>
          <p:cNvPr id="149" name="Google Shape;149;p23"/>
          <p:cNvSpPr txBox="1"/>
          <p:nvPr/>
        </p:nvSpPr>
        <p:spPr>
          <a:xfrm>
            <a:off x="9342925" y="2872650"/>
            <a:ext cx="2757300" cy="101563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CLICK ON LOCAL FILE TO UPLOAD THE DATA.</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4"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155" name="Google Shape;155;p24"/>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156" name="Google Shape;156;p24"/>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157" name="Google Shape;157;p24" descr="Screen Shot 2021-02-28 at 9.50.17 AM.png"/>
          <p:cNvPicPr preferRelativeResize="0"/>
          <p:nvPr/>
        </p:nvPicPr>
        <p:blipFill rotWithShape="1">
          <a:blip r:embed="rId4"/>
          <a:srcRect/>
          <a:stretch/>
        </p:blipFill>
        <p:spPr>
          <a:xfrm>
            <a:off x="593900" y="1331825"/>
            <a:ext cx="8676302" cy="4649477"/>
          </a:xfrm>
          <a:prstGeom prst="rect">
            <a:avLst/>
          </a:prstGeom>
          <a:noFill/>
          <a:ln w="57150">
            <a:solidFill>
              <a:srgbClr val="FF0000"/>
            </a:solidFill>
          </a:ln>
        </p:spPr>
      </p:pic>
      <p:sp>
        <p:nvSpPr>
          <p:cNvPr id="158" name="Google Shape;158;p24"/>
          <p:cNvSpPr txBox="1"/>
          <p:nvPr/>
        </p:nvSpPr>
        <p:spPr>
          <a:xfrm>
            <a:off x="9389100" y="2477006"/>
            <a:ext cx="2630100" cy="187740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ONCE YOU’VE UPLOADED YOUR LOCAL FILE, YOU WILL BE ABLE TO SEE THIS SCREEN.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5"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164" name="Google Shape;164;p25"/>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165" name="Google Shape;165;p25"/>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166" name="Google Shape;166;p25" descr="Screen Shot 2021-02-28 at 9.51.04 AM.png"/>
          <p:cNvPicPr preferRelativeResize="0"/>
          <p:nvPr/>
        </p:nvPicPr>
        <p:blipFill rotWithShape="1">
          <a:blip r:embed="rId4"/>
          <a:srcRect/>
          <a:stretch/>
        </p:blipFill>
        <p:spPr>
          <a:xfrm>
            <a:off x="212850" y="1131200"/>
            <a:ext cx="8992426" cy="4779399"/>
          </a:xfrm>
          <a:prstGeom prst="rect">
            <a:avLst/>
          </a:prstGeom>
          <a:noFill/>
          <a:ln w="57150">
            <a:solidFill>
              <a:srgbClr val="FF0000"/>
            </a:solidFill>
          </a:ln>
        </p:spPr>
      </p:pic>
      <p:sp>
        <p:nvSpPr>
          <p:cNvPr id="167" name="Google Shape;167;p25"/>
          <p:cNvSpPr txBox="1"/>
          <p:nvPr/>
        </p:nvSpPr>
        <p:spPr>
          <a:xfrm>
            <a:off x="9332575" y="2152907"/>
            <a:ext cx="2601900"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AFTER SCROLLING THROUGH, YOU’LL FIND SOME DATA QUALITY ALERTS. SINCE THEY ARE NOT SIGNIFICANT AT THIS TIME, WE WILL IGNORE THEM.</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752600"/>
            <a:ext cx="5217622" cy="2862322"/>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DATAROBOT AI </a:t>
            </a:r>
            <a:r>
              <a:rPr lang="en-CA" sz="3600" b="0" dirty="0" smtClean="0"/>
              <a:t>DEMO – PART #2: TARGET SELECTION AND EXPLORATORY DATA ANALYSIS</a:t>
            </a:r>
            <a:endParaRPr lang="en-US" sz="3600" b="0" dirty="0"/>
          </a:p>
        </p:txBody>
      </p:sp>
      <p:sp>
        <p:nvSpPr>
          <p:cNvPr id="6" name="Rectangle: Rounded Corners 5">
            <a:extLst>
              <a:ext uri="{FF2B5EF4-FFF2-40B4-BE49-F238E27FC236}">
                <a16:creationId xmlns:a16="http://schemas.microsoft.com/office/drawing/2014/main" xmlns="" id="{DE1637B2-E08A-40B0-B1F7-2D16C77EB5F4}"/>
              </a:ext>
            </a:extLst>
          </p:cNvPr>
          <p:cNvSpPr/>
          <p:nvPr/>
        </p:nvSpPr>
        <p:spPr>
          <a:xfrm>
            <a:off x="735890" y="4833201"/>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67CA593-D9CE-40F7-B5D7-0F9A09EFE693}"/>
              </a:ext>
            </a:extLst>
          </p:cNvPr>
          <p:cNvSpPr/>
          <p:nvPr/>
        </p:nvSpPr>
        <p:spPr>
          <a:xfrm>
            <a:off x="735889" y="4830205"/>
            <a:ext cx="3761295"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C399759-7436-4B44-815A-B523D8FCDA5F}"/>
              </a:ext>
            </a:extLst>
          </p:cNvPr>
          <p:cNvSpPr txBox="1"/>
          <p:nvPr/>
        </p:nvSpPr>
        <p:spPr>
          <a:xfrm>
            <a:off x="659690" y="5248094"/>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9CFC49A3-4F12-444C-B386-356F9DEF4A71}"/>
              </a:ext>
            </a:extLst>
          </p:cNvPr>
          <p:cNvSpPr txBox="1"/>
          <p:nvPr/>
        </p:nvSpPr>
        <p:spPr>
          <a:xfrm>
            <a:off x="6146090" y="5248094"/>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404165EE-E4AE-4196-9B52-82344188CC8E}"/>
              </a:ext>
            </a:extLst>
          </p:cNvPr>
          <p:cNvSpPr/>
          <p:nvPr/>
        </p:nvSpPr>
        <p:spPr>
          <a:xfrm>
            <a:off x="4344784" y="5087325"/>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4223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6"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173" name="Google Shape;173;p26"/>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174" name="Google Shape;174;p26"/>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175" name="Google Shape;175;p26" descr="Screen Shot 2021-02-28 at 9.57.44 AM.png"/>
          <p:cNvPicPr preferRelativeResize="0"/>
          <p:nvPr/>
        </p:nvPicPr>
        <p:blipFill rotWithShape="1">
          <a:blip r:embed="rId4"/>
          <a:srcRect/>
          <a:stretch/>
        </p:blipFill>
        <p:spPr>
          <a:xfrm>
            <a:off x="301450" y="1676477"/>
            <a:ext cx="7724203" cy="4064449"/>
          </a:xfrm>
          <a:prstGeom prst="rect">
            <a:avLst/>
          </a:prstGeom>
          <a:noFill/>
          <a:ln w="57150">
            <a:solidFill>
              <a:srgbClr val="FF0000"/>
            </a:solidFill>
          </a:ln>
        </p:spPr>
      </p:pic>
      <p:sp>
        <p:nvSpPr>
          <p:cNvPr id="176" name="Google Shape;176;p26"/>
          <p:cNvSpPr txBox="1"/>
          <p:nvPr/>
        </p:nvSpPr>
        <p:spPr>
          <a:xfrm>
            <a:off x="8076841" y="2431443"/>
            <a:ext cx="3888600" cy="255451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TO SELECT THE TARGET, MOVE THE CURSOR NEAR THE REQUIRED COLUMN AND CLICK ON ‘MAKE AS TARGET’</a:t>
            </a:r>
          </a:p>
          <a:p>
            <a:r>
              <a:rPr lang="en-CA" dirty="0">
                <a:sym typeface="Calibri"/>
              </a:rPr>
              <a:t>YOU CAN FURTHER EXPLORE EACH FEATURE BY CLICKING ON EACH COLUMN NAME.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752600"/>
            <a:ext cx="5566756"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smtClean="0"/>
              <a:t>CARDIOVASCULAR </a:t>
            </a:r>
            <a:r>
              <a:rPr lang="en-CA" sz="3600" b="0" dirty="0"/>
              <a:t>DISEASE DETECTION WITH DATAROBOT AI</a:t>
            </a:r>
            <a:endParaRPr lang="en-US" sz="3600" b="0" dirty="0"/>
          </a:p>
        </p:txBody>
      </p:sp>
      <p:sp>
        <p:nvSpPr>
          <p:cNvPr id="6" name="Rectangle: Rounded Corners 5">
            <a:extLst>
              <a:ext uri="{FF2B5EF4-FFF2-40B4-BE49-F238E27FC236}">
                <a16:creationId xmlns:a16="http://schemas.microsoft.com/office/drawing/2014/main" xmlns="" id="{DE1637B2-E08A-40B0-B1F7-2D16C77EB5F4}"/>
              </a:ext>
            </a:extLst>
          </p:cNvPr>
          <p:cNvSpPr/>
          <p:nvPr/>
        </p:nvSpPr>
        <p:spPr>
          <a:xfrm>
            <a:off x="814754" y="4351095"/>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67CA593-D9CE-40F7-B5D7-0F9A09EFE693}"/>
              </a:ext>
            </a:extLst>
          </p:cNvPr>
          <p:cNvSpPr/>
          <p:nvPr/>
        </p:nvSpPr>
        <p:spPr>
          <a:xfrm>
            <a:off x="814754" y="4348099"/>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C399759-7436-4B44-815A-B523D8FCDA5F}"/>
              </a:ext>
            </a:extLst>
          </p:cNvPr>
          <p:cNvSpPr txBox="1"/>
          <p:nvPr/>
        </p:nvSpPr>
        <p:spPr>
          <a:xfrm>
            <a:off x="738554" y="4765988"/>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9CFC49A3-4F12-444C-B386-356F9DEF4A71}"/>
              </a:ext>
            </a:extLst>
          </p:cNvPr>
          <p:cNvSpPr txBox="1"/>
          <p:nvPr/>
        </p:nvSpPr>
        <p:spPr>
          <a:xfrm>
            <a:off x="6224954" y="4765988"/>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404165EE-E4AE-4196-9B52-82344188CC8E}"/>
              </a:ext>
            </a:extLst>
          </p:cNvPr>
          <p:cNvSpPr/>
          <p:nvPr/>
        </p:nvSpPr>
        <p:spPr>
          <a:xfrm>
            <a:off x="2391508" y="4605219"/>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89210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7"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182" name="Google Shape;182;p27"/>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183" name="Google Shape;183;p27"/>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184" name="Google Shape;184;p27" descr="Screen Shot 2021-02-28 at 9.57.59 AM.png"/>
          <p:cNvPicPr preferRelativeResize="0"/>
          <p:nvPr/>
        </p:nvPicPr>
        <p:blipFill rotWithShape="1">
          <a:blip r:embed="rId4"/>
          <a:srcRect/>
          <a:stretch/>
        </p:blipFill>
        <p:spPr>
          <a:xfrm>
            <a:off x="1959077" y="1281476"/>
            <a:ext cx="9593172" cy="4749967"/>
          </a:xfrm>
          <a:prstGeom prst="rect">
            <a:avLst/>
          </a:prstGeom>
          <a:noFill/>
          <a:ln w="57150">
            <a:solidFill>
              <a:srgbClr val="FF0000"/>
            </a:solid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8"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190" name="Google Shape;190;p28"/>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191" name="Google Shape;191;p28"/>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192" name="Google Shape;192;p28" descr="Screen Shot 2021-02-28 at 9.58.16 AM.png"/>
          <p:cNvPicPr preferRelativeResize="0"/>
          <p:nvPr/>
        </p:nvPicPr>
        <p:blipFill rotWithShape="1">
          <a:blip r:embed="rId4"/>
          <a:srcRect/>
          <a:stretch/>
        </p:blipFill>
        <p:spPr>
          <a:xfrm>
            <a:off x="1442300" y="1177675"/>
            <a:ext cx="10011276" cy="4591524"/>
          </a:xfrm>
          <a:prstGeom prst="rect">
            <a:avLst/>
          </a:prstGeom>
          <a:noFill/>
          <a:ln w="57150">
            <a:solidFill>
              <a:srgbClr val="FF0000"/>
            </a:solid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9"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198" name="Google Shape;198;p29"/>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199" name="Google Shape;199;p29"/>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sp>
        <p:nvSpPr>
          <p:cNvPr id="201" name="Google Shape;201;p29"/>
          <p:cNvSpPr txBox="1"/>
          <p:nvPr/>
        </p:nvSpPr>
        <p:spPr>
          <a:xfrm>
            <a:off x="8720051" y="1331434"/>
            <a:ext cx="3121698" cy="357017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AFTER EXPLORING THE FEATURES, BELOW THE START BUTTON, YOU CAN FIND THE </a:t>
            </a:r>
            <a:r>
              <a:rPr lang="en-CA" dirty="0" smtClean="0">
                <a:sym typeface="Calibri"/>
              </a:rPr>
              <a:t>“ADVANCED OPTION”, </a:t>
            </a:r>
            <a:r>
              <a:rPr lang="en-CA" dirty="0">
                <a:sym typeface="Calibri"/>
              </a:rPr>
              <a:t>YOU CAN SPECIFY THE NUMBER OF FOLDS FOR VALIDATION AND CHOOSE THE HOLDOUT PERCENTAGE.</a:t>
            </a:r>
          </a:p>
        </p:txBody>
      </p:sp>
      <p:pic>
        <p:nvPicPr>
          <p:cNvPr id="2" name="Picture 1"/>
          <p:cNvPicPr>
            <a:picLocks noChangeAspect="1"/>
          </p:cNvPicPr>
          <p:nvPr/>
        </p:nvPicPr>
        <p:blipFill>
          <a:blip r:embed="rId4"/>
          <a:stretch>
            <a:fillRect/>
          </a:stretch>
        </p:blipFill>
        <p:spPr>
          <a:xfrm>
            <a:off x="1295668" y="1256448"/>
            <a:ext cx="7074131" cy="3997620"/>
          </a:xfrm>
          <a:prstGeom prst="rect">
            <a:avLst/>
          </a:prstGeom>
          <a:noFill/>
          <a:ln w="57150">
            <a:solidFill>
              <a:srgbClr val="FF0000"/>
            </a:solidFill>
          </a:ln>
        </p:spPr>
      </p:pic>
      <p:sp>
        <p:nvSpPr>
          <p:cNvPr id="3" name="Rectangle 2"/>
          <p:cNvSpPr/>
          <p:nvPr/>
        </p:nvSpPr>
        <p:spPr>
          <a:xfrm>
            <a:off x="2248929" y="5744107"/>
            <a:ext cx="7109639" cy="307777"/>
          </a:xfrm>
          <a:prstGeom prst="rect">
            <a:avLst/>
          </a:prstGeom>
        </p:spPr>
        <p:txBody>
          <a:bodyPr wrap="none">
            <a:spAutoFit/>
          </a:bodyPr>
          <a:lstStyle/>
          <a:p>
            <a:r>
              <a:rPr lang="en-CA" dirty="0" smtClean="0">
                <a:solidFill>
                  <a:schemeClr val="bg1"/>
                </a:solidFill>
              </a:rPr>
              <a:t>Additional reading materials: https</a:t>
            </a:r>
            <a:r>
              <a:rPr lang="en-CA" dirty="0">
                <a:solidFill>
                  <a:schemeClr val="bg1"/>
                </a:solidFill>
              </a:rPr>
              <a:t>://www.datarobot.com/wiki/training-validation-holdout/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197;p29" descr="Picture 8"/>
          <p:cNvPicPr preferRelativeResize="0"/>
          <p:nvPr/>
        </p:nvPicPr>
        <p:blipFill rotWithShape="1">
          <a:blip r:embed="rId2">
            <a:alphaModFix/>
          </a:blip>
          <a:srcRect r="5565"/>
          <a:stretch/>
        </p:blipFill>
        <p:spPr>
          <a:xfrm>
            <a:off x="-648" y="-26581"/>
            <a:ext cx="12192649" cy="6884582"/>
          </a:xfrm>
          <a:prstGeom prst="rect">
            <a:avLst/>
          </a:prstGeom>
          <a:noFill/>
          <a:ln>
            <a:noFill/>
          </a:ln>
        </p:spPr>
      </p:pic>
      <p:sp>
        <p:nvSpPr>
          <p:cNvPr id="4" name="Прямоугольник 4">
            <a:extLst>
              <a:ext uri="{FF2B5EF4-FFF2-40B4-BE49-F238E27FC236}">
                <a16:creationId xmlns:a16="http://schemas.microsoft.com/office/drawing/2014/main" xmlns="" id="{B60C60B0-3444-9140-9E54-468F1253AF9E}"/>
              </a:ext>
            </a:extLst>
          </p:cNvPr>
          <p:cNvSpPr/>
          <p:nvPr/>
        </p:nvSpPr>
        <p:spPr>
          <a:xfrm>
            <a:off x="137832" y="283551"/>
            <a:ext cx="7435062" cy="461624"/>
          </a:xfrm>
          <a:prstGeom prst="rect">
            <a:avLst/>
          </a:prstGeom>
          <a:noFill/>
          <a:ln>
            <a:noFill/>
          </a:ln>
        </p:spPr>
        <p:txBody>
          <a:bodyPr spcFirstLastPara="1" wrap="square" lIns="45700" tIns="45700" rIns="45700" bIns="45700" anchor="t" anchorCtr="0">
            <a:spAutoFit/>
          </a:bodyPr>
          <a:lstStyle/>
          <a:p>
            <a:pPr>
              <a:buClr>
                <a:srgbClr val="FFFFFF"/>
              </a:buClr>
              <a:buSzPts val="2400"/>
              <a:buFont typeface="Montserrat"/>
              <a:buNone/>
            </a:pPr>
            <a:r>
              <a:rPr lang="en-US" sz="2400" b="1" dirty="0">
                <a:solidFill>
                  <a:srgbClr val="FFFFFF"/>
                </a:solidFill>
                <a:latin typeface="Montserrat"/>
                <a:ea typeface="Montserrat"/>
                <a:cs typeface="Montserrat"/>
              </a:rPr>
              <a:t>DIVIDE DATA INTO TRAINING AND TESTING</a:t>
            </a:r>
            <a:endParaRPr lang="ru-RU" sz="2400" b="1" dirty="0">
              <a:solidFill>
                <a:srgbClr val="FFFFFF"/>
              </a:solidFill>
              <a:latin typeface="Montserrat"/>
              <a:ea typeface="Montserrat"/>
              <a:cs typeface="Montserrat"/>
            </a:endParaRPr>
          </a:p>
        </p:txBody>
      </p:sp>
      <p:sp>
        <p:nvSpPr>
          <p:cNvPr id="5" name="Rectangle 4">
            <a:extLst>
              <a:ext uri="{FF2B5EF4-FFF2-40B4-BE49-F238E27FC236}">
                <a16:creationId xmlns:a16="http://schemas.microsoft.com/office/drawing/2014/main" xmlns="" id="{FB89B610-E8DF-B140-A553-831D6D74F15D}"/>
              </a:ext>
            </a:extLst>
          </p:cNvPr>
          <p:cNvSpPr/>
          <p:nvPr/>
        </p:nvSpPr>
        <p:spPr>
          <a:xfrm>
            <a:off x="137832" y="1257858"/>
            <a:ext cx="9339411" cy="1938992"/>
          </a:xfrm>
          <a:prstGeom prst="rect">
            <a:avLst/>
          </a:prstGeom>
        </p:spPr>
        <p:txBody>
          <a:bodyPr wrap="square">
            <a:spAutoFit/>
          </a:bodyPr>
          <a:lstStyle/>
          <a:p>
            <a:pPr marL="342900" indent="-342900">
              <a:buClrTx/>
              <a:buFont typeface="Arial" panose="020B0604020202020204" pitchFamily="34" charset="0"/>
              <a:buChar char="•"/>
            </a:pPr>
            <a:r>
              <a:rPr lang="en-CA" sz="2000" kern="1200" dirty="0">
                <a:solidFill>
                  <a:prstClr val="white"/>
                </a:solidFill>
                <a:latin typeface="Montserrat" charset="0"/>
                <a:ea typeface="+mn-ea"/>
                <a:cs typeface="+mn-cs"/>
              </a:rPr>
              <a:t>Data set is generally divided into 80% for training and 20% for testing. </a:t>
            </a:r>
          </a:p>
          <a:p>
            <a:pPr marL="342900" indent="-342900">
              <a:buClrTx/>
              <a:buFont typeface="Arial" panose="020B0604020202020204" pitchFamily="34" charset="0"/>
              <a:buChar char="•"/>
            </a:pPr>
            <a:r>
              <a:rPr lang="en-CA" sz="2000" kern="1200" dirty="0">
                <a:solidFill>
                  <a:prstClr val="white"/>
                </a:solidFill>
                <a:latin typeface="Montserrat" charset="0"/>
                <a:ea typeface="+mn-ea"/>
                <a:cs typeface="+mn-cs"/>
              </a:rPr>
              <a:t>Sometimes, we might include </a:t>
            </a:r>
            <a:r>
              <a:rPr lang="en-CA" sz="2000" kern="1200" dirty="0" smtClean="0">
                <a:solidFill>
                  <a:prstClr val="white"/>
                </a:solidFill>
                <a:latin typeface="Montserrat" charset="0"/>
                <a:ea typeface="+mn-ea"/>
                <a:cs typeface="+mn-cs"/>
              </a:rPr>
              <a:t>validation </a:t>
            </a:r>
            <a:r>
              <a:rPr lang="en-CA" sz="2000" kern="1200" dirty="0">
                <a:solidFill>
                  <a:prstClr val="white"/>
                </a:solidFill>
                <a:latin typeface="Montserrat" charset="0"/>
                <a:ea typeface="+mn-ea"/>
                <a:cs typeface="+mn-cs"/>
              </a:rPr>
              <a:t>dataset as well and then we divide it into 60%, 20%, 20% segments for training, validation, and testing, respectively (numbers may vary).</a:t>
            </a:r>
          </a:p>
          <a:p>
            <a:endParaRPr lang="en-CA" sz="2000" kern="1200" dirty="0">
              <a:solidFill>
                <a:prstClr val="white"/>
              </a:solidFill>
              <a:latin typeface="Montserrat" charset="0"/>
              <a:ea typeface="+mn-ea"/>
              <a:cs typeface="+mn-cs"/>
            </a:endParaRPr>
          </a:p>
        </p:txBody>
      </p:sp>
      <p:sp>
        <p:nvSpPr>
          <p:cNvPr id="7" name="Rectangle 6"/>
          <p:cNvSpPr/>
          <p:nvPr/>
        </p:nvSpPr>
        <p:spPr>
          <a:xfrm>
            <a:off x="9704929" y="1817483"/>
            <a:ext cx="1870745" cy="248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8" name="Rectangle 7"/>
          <p:cNvSpPr/>
          <p:nvPr/>
        </p:nvSpPr>
        <p:spPr>
          <a:xfrm>
            <a:off x="9704928" y="3842757"/>
            <a:ext cx="1870745" cy="64020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TESTING DATASET</a:t>
            </a:r>
          </a:p>
          <a:p>
            <a:pPr algn="ctr"/>
            <a:r>
              <a:rPr lang="en-CA" b="1" dirty="0"/>
              <a:t>20%</a:t>
            </a:r>
          </a:p>
        </p:txBody>
      </p:sp>
      <p:sp>
        <p:nvSpPr>
          <p:cNvPr id="9" name="Rectangle 8"/>
          <p:cNvSpPr/>
          <p:nvPr/>
        </p:nvSpPr>
        <p:spPr>
          <a:xfrm>
            <a:off x="9704929" y="3104845"/>
            <a:ext cx="1870745" cy="7379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VALIDATION DATASET</a:t>
            </a:r>
          </a:p>
          <a:p>
            <a:pPr algn="ctr"/>
            <a:r>
              <a:rPr lang="en-CA" b="1" dirty="0"/>
              <a:t>20%</a:t>
            </a:r>
          </a:p>
        </p:txBody>
      </p:sp>
      <p:sp>
        <p:nvSpPr>
          <p:cNvPr id="10" name="TextBox 9"/>
          <p:cNvSpPr txBox="1"/>
          <p:nvPr/>
        </p:nvSpPr>
        <p:spPr>
          <a:xfrm>
            <a:off x="9781143" y="2043391"/>
            <a:ext cx="1650290" cy="923330"/>
          </a:xfrm>
          <a:prstGeom prst="rect">
            <a:avLst/>
          </a:prstGeom>
          <a:noFill/>
        </p:spPr>
        <p:txBody>
          <a:bodyPr wrap="square" rtlCol="0">
            <a:spAutoFit/>
          </a:bodyPr>
          <a:lstStyle/>
          <a:p>
            <a:pPr algn="ctr"/>
            <a:r>
              <a:rPr lang="en-CA" b="1" dirty="0">
                <a:solidFill>
                  <a:schemeClr val="bg1"/>
                </a:solidFill>
              </a:rPr>
              <a:t>TRAINING DATASET </a:t>
            </a:r>
          </a:p>
          <a:p>
            <a:pPr algn="ctr"/>
            <a:r>
              <a:rPr lang="en-CA" b="1" dirty="0">
                <a:solidFill>
                  <a:schemeClr val="bg1"/>
                </a:solidFill>
              </a:rPr>
              <a:t>60%</a:t>
            </a:r>
          </a:p>
        </p:txBody>
      </p:sp>
      <p:sp>
        <p:nvSpPr>
          <p:cNvPr id="3" name="Rectangle 2"/>
          <p:cNvSpPr/>
          <p:nvPr/>
        </p:nvSpPr>
        <p:spPr>
          <a:xfrm>
            <a:off x="1086197" y="2744849"/>
            <a:ext cx="8467260" cy="2554545"/>
          </a:xfrm>
          <a:prstGeom prst="rect">
            <a:avLst/>
          </a:prstGeom>
        </p:spPr>
        <p:txBody>
          <a:bodyPr wrap="square">
            <a:spAutoFit/>
          </a:bodyPr>
          <a:lstStyle/>
          <a:p>
            <a:endParaRPr lang="en-CA" sz="2000" kern="1200" dirty="0">
              <a:solidFill>
                <a:prstClr val="white"/>
              </a:solidFill>
              <a:latin typeface="Montserrat" charset="0"/>
            </a:endParaRPr>
          </a:p>
          <a:p>
            <a:pPr lvl="1"/>
            <a:r>
              <a:rPr lang="en-CA" sz="2000" u="sng" kern="1200" dirty="0">
                <a:solidFill>
                  <a:prstClr val="white"/>
                </a:solidFill>
                <a:latin typeface="Montserrat" charset="0"/>
              </a:rPr>
              <a:t>1. Training set: </a:t>
            </a:r>
            <a:r>
              <a:rPr lang="en-CA" sz="2000" kern="1200" dirty="0">
                <a:solidFill>
                  <a:prstClr val="white"/>
                </a:solidFill>
                <a:latin typeface="Montserrat" charset="0"/>
              </a:rPr>
              <a:t>used for gradient calculation and weight update. </a:t>
            </a:r>
          </a:p>
          <a:p>
            <a:r>
              <a:rPr lang="en-CA" sz="2000" u="sng" kern="1200" dirty="0">
                <a:solidFill>
                  <a:prstClr val="white"/>
                </a:solidFill>
                <a:latin typeface="Montserrat" charset="0"/>
              </a:rPr>
              <a:t>2. Validation set: </a:t>
            </a:r>
            <a:r>
              <a:rPr lang="en-CA" sz="2000" kern="1200" dirty="0">
                <a:solidFill>
                  <a:prstClr val="white"/>
                </a:solidFill>
                <a:latin typeface="Montserrat" charset="0"/>
              </a:rPr>
              <a:t>used for cross-validation to assess training quality as training proceeds. Cross-validation is implemented to overcome over-fitting which occurs when algorithm focuses on training set details at cost of losing generalization ability. </a:t>
            </a:r>
          </a:p>
          <a:p>
            <a:r>
              <a:rPr lang="en-CA" sz="2000" u="sng" kern="1200" dirty="0">
                <a:solidFill>
                  <a:prstClr val="white"/>
                </a:solidFill>
                <a:latin typeface="Montserrat" charset="0"/>
              </a:rPr>
              <a:t>3. Testing set (Holdout dataset): </a:t>
            </a:r>
            <a:r>
              <a:rPr lang="en-CA" sz="2000" kern="1200" dirty="0">
                <a:solidFill>
                  <a:prstClr val="white"/>
                </a:solidFill>
                <a:latin typeface="Montserrat" charset="0"/>
              </a:rPr>
              <a:t>used for testing final trained model.</a:t>
            </a:r>
            <a:endParaRPr lang="en-CA" dirty="0"/>
          </a:p>
        </p:txBody>
      </p:sp>
    </p:spTree>
    <p:extLst>
      <p:ext uri="{BB962C8B-B14F-4D97-AF65-F5344CB8AC3E}">
        <p14:creationId xmlns:p14="http://schemas.microsoft.com/office/powerpoint/2010/main" val="15506177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752600"/>
            <a:ext cx="5217622" cy="2862322"/>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DATAROBOT AI </a:t>
            </a:r>
            <a:r>
              <a:rPr lang="en-CA" sz="3600" b="0" dirty="0" smtClean="0"/>
              <a:t>DEMO – PART #3: MODEL TRAINING &amp; FEATURE IMPORTANCE</a:t>
            </a:r>
            <a:endParaRPr lang="en-US" sz="3600" b="0" dirty="0"/>
          </a:p>
        </p:txBody>
      </p:sp>
      <p:sp>
        <p:nvSpPr>
          <p:cNvPr id="6" name="Rectangle: Rounded Corners 5">
            <a:extLst>
              <a:ext uri="{FF2B5EF4-FFF2-40B4-BE49-F238E27FC236}">
                <a16:creationId xmlns:a16="http://schemas.microsoft.com/office/drawing/2014/main" xmlns="" id="{DE1637B2-E08A-40B0-B1F7-2D16C77EB5F4}"/>
              </a:ext>
            </a:extLst>
          </p:cNvPr>
          <p:cNvSpPr/>
          <p:nvPr/>
        </p:nvSpPr>
        <p:spPr>
          <a:xfrm>
            <a:off x="735890" y="4833201"/>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67CA593-D9CE-40F7-B5D7-0F9A09EFE693}"/>
              </a:ext>
            </a:extLst>
          </p:cNvPr>
          <p:cNvSpPr/>
          <p:nvPr/>
        </p:nvSpPr>
        <p:spPr>
          <a:xfrm>
            <a:off x="735889" y="4830205"/>
            <a:ext cx="3595041"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C399759-7436-4B44-815A-B523D8FCDA5F}"/>
              </a:ext>
            </a:extLst>
          </p:cNvPr>
          <p:cNvSpPr txBox="1"/>
          <p:nvPr/>
        </p:nvSpPr>
        <p:spPr>
          <a:xfrm>
            <a:off x="659690" y="5248094"/>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9CFC49A3-4F12-444C-B386-356F9DEF4A71}"/>
              </a:ext>
            </a:extLst>
          </p:cNvPr>
          <p:cNvSpPr txBox="1"/>
          <p:nvPr/>
        </p:nvSpPr>
        <p:spPr>
          <a:xfrm>
            <a:off x="6146090" y="5248094"/>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404165EE-E4AE-4196-9B52-82344188CC8E}"/>
              </a:ext>
            </a:extLst>
          </p:cNvPr>
          <p:cNvSpPr/>
          <p:nvPr/>
        </p:nvSpPr>
        <p:spPr>
          <a:xfrm>
            <a:off x="4178530" y="5087325"/>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653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0"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207" name="Google Shape;207;p30"/>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08" name="Google Shape;208;p30"/>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dirty="0">
                <a:solidFill>
                  <a:srgbClr val="FFFFFF"/>
                </a:solidFill>
                <a:latin typeface="Montserrat"/>
                <a:ea typeface="Montserrat"/>
                <a:cs typeface="Montserrat"/>
                <a:sym typeface="Montserrat"/>
              </a:rPr>
              <a:t>DATA ROBOT AI</a:t>
            </a:r>
            <a:endParaRPr dirty="0"/>
          </a:p>
        </p:txBody>
      </p:sp>
      <p:pic>
        <p:nvPicPr>
          <p:cNvPr id="209" name="Google Shape;209;p30" descr="Screen Shot 2021-02-28 at 10.01.55 AM.png"/>
          <p:cNvPicPr preferRelativeResize="0"/>
          <p:nvPr/>
        </p:nvPicPr>
        <p:blipFill rotWithShape="1">
          <a:blip r:embed="rId4"/>
          <a:srcRect/>
          <a:stretch/>
        </p:blipFill>
        <p:spPr>
          <a:xfrm>
            <a:off x="467300" y="1379925"/>
            <a:ext cx="7974403" cy="4098149"/>
          </a:xfrm>
          <a:prstGeom prst="rect">
            <a:avLst/>
          </a:prstGeom>
          <a:noFill/>
          <a:ln w="57150">
            <a:solidFill>
              <a:srgbClr val="FF0000"/>
            </a:solidFill>
          </a:ln>
        </p:spPr>
      </p:pic>
      <p:sp>
        <p:nvSpPr>
          <p:cNvPr id="210" name="Google Shape;210;p30"/>
          <p:cNvSpPr txBox="1"/>
          <p:nvPr/>
        </p:nvSpPr>
        <p:spPr>
          <a:xfrm>
            <a:off x="8570552" y="2828850"/>
            <a:ext cx="3492600" cy="120029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NOW CLICK ON THE START BUTTON TO BEGIN YOUR TRAINING.</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1"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216" name="Google Shape;216;p31"/>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17" name="Google Shape;217;p31"/>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218" name="Google Shape;218;p31" descr="Screen Shot 2021-02-28 at 10.02.10 AM.png"/>
          <p:cNvPicPr preferRelativeResize="0"/>
          <p:nvPr/>
        </p:nvPicPr>
        <p:blipFill rotWithShape="1">
          <a:blip r:embed="rId4"/>
          <a:srcRect/>
          <a:stretch/>
        </p:blipFill>
        <p:spPr>
          <a:xfrm>
            <a:off x="219875" y="1570275"/>
            <a:ext cx="9067248" cy="4125101"/>
          </a:xfrm>
          <a:prstGeom prst="rect">
            <a:avLst/>
          </a:prstGeom>
          <a:noFill/>
          <a:ln w="57150">
            <a:solidFill>
              <a:srgbClr val="FF0000"/>
            </a:solidFill>
          </a:ln>
        </p:spPr>
      </p:pic>
      <p:sp>
        <p:nvSpPr>
          <p:cNvPr id="219" name="Google Shape;219;p31"/>
          <p:cNvSpPr txBox="1"/>
          <p:nvPr/>
        </p:nvSpPr>
        <p:spPr>
          <a:xfrm>
            <a:off x="9538624" y="2878800"/>
            <a:ext cx="2653375" cy="15696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NOW, YOU CAN SEE THE PROGRESS OF YOUR TRAINING IN THE </a:t>
            </a:r>
            <a:r>
              <a:rPr lang="en-CA" dirty="0" smtClean="0">
                <a:sym typeface="Calibri"/>
              </a:rPr>
              <a:t>SIDE BAR</a:t>
            </a:r>
            <a:r>
              <a:rPr lang="en-CA" dirty="0">
                <a:sym typeface="Calibri"/>
              </a:rPr>
              <a: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2"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225" name="Google Shape;225;p32"/>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26" name="Google Shape;226;p32"/>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227" name="Google Shape;227;p32" descr="Screen Shot 2021-02-28 at 10.04.05 AM.png"/>
          <p:cNvPicPr preferRelativeResize="0"/>
          <p:nvPr/>
        </p:nvPicPr>
        <p:blipFill rotWithShape="1">
          <a:blip r:embed="rId4"/>
          <a:srcRect/>
          <a:stretch/>
        </p:blipFill>
        <p:spPr>
          <a:xfrm>
            <a:off x="109750" y="1521300"/>
            <a:ext cx="8275673" cy="4097600"/>
          </a:xfrm>
          <a:prstGeom prst="rect">
            <a:avLst/>
          </a:prstGeom>
          <a:noFill/>
          <a:ln w="57150">
            <a:solidFill>
              <a:srgbClr val="FF0000"/>
            </a:solidFill>
          </a:ln>
        </p:spPr>
      </p:pic>
      <p:sp>
        <p:nvSpPr>
          <p:cNvPr id="228" name="Google Shape;228;p32"/>
          <p:cNvSpPr txBox="1"/>
          <p:nvPr/>
        </p:nvSpPr>
        <p:spPr>
          <a:xfrm>
            <a:off x="8528312" y="2462119"/>
            <a:ext cx="3520800"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WHILE THE TRAINING IS IN PROGRESS, YOU CAN SEE THE </a:t>
            </a:r>
            <a:r>
              <a:rPr lang="en-CA" dirty="0" smtClean="0">
                <a:sym typeface="Calibri"/>
              </a:rPr>
              <a:t>ASSOCIATION BETWEEN </a:t>
            </a:r>
            <a:r>
              <a:rPr lang="en-CA" dirty="0">
                <a:sym typeface="Calibri"/>
              </a:rPr>
              <a:t>FEATURES BY CLICKING ON FEATURE ASSOCIATION BOX.</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4"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242" name="Google Shape;242;p34"/>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43" name="Google Shape;243;p34"/>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244" name="Google Shape;244;p34" descr="Screen Shot 2021-02-28 at 10.07.46 AM.png"/>
          <p:cNvPicPr preferRelativeResize="0"/>
          <p:nvPr/>
        </p:nvPicPr>
        <p:blipFill rotWithShape="1">
          <a:blip r:embed="rId4"/>
          <a:srcRect/>
          <a:stretch/>
        </p:blipFill>
        <p:spPr>
          <a:xfrm>
            <a:off x="403425" y="1413775"/>
            <a:ext cx="7266298" cy="3597827"/>
          </a:xfrm>
          <a:prstGeom prst="rect">
            <a:avLst/>
          </a:prstGeom>
          <a:noFill/>
          <a:ln w="57150">
            <a:solidFill>
              <a:srgbClr val="FF0000"/>
            </a:solidFill>
          </a:ln>
        </p:spPr>
      </p:pic>
      <p:sp>
        <p:nvSpPr>
          <p:cNvPr id="245" name="Google Shape;245;p34"/>
          <p:cNvSpPr txBox="1"/>
          <p:nvPr/>
        </p:nvSpPr>
        <p:spPr>
          <a:xfrm>
            <a:off x="8176475" y="2364475"/>
            <a:ext cx="3588600" cy="15696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BY CLICKING ON FEATURE ASSOCIATION PAIRS, YOU CAN SEE A MUCH CLEARER ASSOCIATION BETWEEN TWO FEATURES.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5"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251" name="Google Shape;251;p35"/>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52" name="Google Shape;252;p35"/>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253" name="Google Shape;253;p35" descr="Screen Shot 2021-02-28 at 10.11.59 AM.png"/>
          <p:cNvPicPr preferRelativeResize="0"/>
          <p:nvPr/>
        </p:nvPicPr>
        <p:blipFill rotWithShape="1">
          <a:blip r:embed="rId4"/>
          <a:srcRect t="12732"/>
          <a:stretch/>
        </p:blipFill>
        <p:spPr>
          <a:xfrm>
            <a:off x="1103200" y="1484475"/>
            <a:ext cx="9464522" cy="4089600"/>
          </a:xfrm>
          <a:prstGeom prst="rect">
            <a:avLst/>
          </a:prstGeom>
          <a:noFill/>
          <a:ln w="57150">
            <a:solidFill>
              <a:srgbClr val="FF0000"/>
            </a:solid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93;p17" descr="Picture 8">
            <a:extLst>
              <a:ext uri="{FF2B5EF4-FFF2-40B4-BE49-F238E27FC236}">
                <a16:creationId xmlns="" xmlns:a16="http://schemas.microsoft.com/office/drawing/2014/main" id="{218C59E5-7875-4E5D-9DFC-3EAEC2B48ED8}"/>
              </a:ext>
            </a:extLst>
          </p:cNvPr>
          <p:cNvPicPr preferRelativeResize="0"/>
          <p:nvPr/>
        </p:nvPicPr>
        <p:blipFill rotWithShape="1">
          <a:blip r:embed="rId2">
            <a:alphaModFix/>
          </a:blip>
          <a:srcRect r="5562"/>
          <a:stretch/>
        </p:blipFill>
        <p:spPr>
          <a:xfrm>
            <a:off x="-648" y="-26581"/>
            <a:ext cx="12192650" cy="6884581"/>
          </a:xfrm>
          <a:prstGeom prst="rect">
            <a:avLst/>
          </a:prstGeom>
          <a:noFill/>
          <a:ln>
            <a:noFill/>
          </a:ln>
        </p:spPr>
      </p:pic>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1DBFA9E2-59AB-4762-9D2B-4E20CCD15619}"/>
              </a:ext>
            </a:extLst>
          </p:cNvPr>
          <p:cNvSpPr/>
          <p:nvPr/>
        </p:nvSpPr>
        <p:spPr>
          <a:xfrm>
            <a:off x="355107" y="917912"/>
            <a:ext cx="11070455" cy="2277547"/>
          </a:xfrm>
          <a:prstGeom prst="rect">
            <a:avLst/>
          </a:prstGeom>
        </p:spPr>
        <p:txBody>
          <a:bodyPr wrap="square">
            <a:spAutoFit/>
          </a:bodyPr>
          <a:lstStyle/>
          <a:p>
            <a:pPr marL="342900" indent="-342900">
              <a:buClrTx/>
              <a:buFont typeface="Arial" panose="020B0604020202020204" pitchFamily="34" charset="0"/>
              <a:buChar char="•"/>
            </a:pPr>
            <a:endParaRPr lang="en-US" sz="2000" kern="1200" dirty="0">
              <a:solidFill>
                <a:prstClr val="white"/>
              </a:solidFill>
              <a:latin typeface="Montserrat" charset="0"/>
              <a:ea typeface="+mn-ea"/>
              <a:cs typeface="+mn-cs"/>
            </a:endParaRPr>
          </a:p>
          <a:p>
            <a:pPr marL="342900" indent="-342900">
              <a:buClrTx/>
              <a:buFont typeface="Arial" panose="020B0604020202020204" pitchFamily="34" charset="0"/>
              <a:buChar char="•"/>
            </a:pPr>
            <a:r>
              <a:rPr lang="en-US" sz="2000" kern="1200" dirty="0">
                <a:solidFill>
                  <a:prstClr val="white"/>
                </a:solidFill>
                <a:latin typeface="Montserrat" charset="0"/>
                <a:ea typeface="+mn-ea"/>
                <a:cs typeface="+mn-cs"/>
              </a:rPr>
              <a:t>Aim of the problem is to detect the presence or absence of cardiovascular disease in person based on the given features.</a:t>
            </a:r>
          </a:p>
          <a:p>
            <a:pPr marL="342900" indent="-342900">
              <a:buClrTx/>
              <a:buFont typeface="Arial" panose="020B0604020202020204" pitchFamily="34" charset="0"/>
              <a:buChar char="•"/>
            </a:pPr>
            <a:r>
              <a:rPr lang="en-US" sz="2000" kern="1200" dirty="0">
                <a:solidFill>
                  <a:prstClr val="white"/>
                </a:solidFill>
                <a:latin typeface="Montserrat" charset="0"/>
                <a:ea typeface="+mn-ea"/>
                <a:cs typeface="+mn-cs"/>
              </a:rPr>
              <a:t>Features available are:</a:t>
            </a:r>
          </a:p>
          <a:p>
            <a:pPr lvl="1"/>
            <a:endParaRPr lang="en-US" dirty="0"/>
          </a:p>
          <a:p>
            <a:pPr lvl="1"/>
            <a:endParaRPr lang="en-CA" dirty="0"/>
          </a:p>
          <a:p>
            <a:pPr lvl="1"/>
            <a:endParaRPr lang="en-US" dirty="0"/>
          </a:p>
          <a:p>
            <a:pPr marL="342900" indent="-342900">
              <a:buClrTx/>
              <a:buFont typeface="Arial" panose="020B0604020202020204" pitchFamily="34" charset="0"/>
              <a:buChar char="•"/>
            </a:pPr>
            <a:endParaRPr lang="en-CA" sz="2000" kern="1200" dirty="0">
              <a:solidFill>
                <a:prstClr val="white"/>
              </a:solidFill>
              <a:latin typeface="Montserrat" charset="0"/>
              <a:ea typeface="+mn-ea"/>
              <a:cs typeface="+mn-cs"/>
            </a:endParaRPr>
          </a:p>
        </p:txBody>
      </p:sp>
      <p:sp>
        <p:nvSpPr>
          <p:cNvPr id="10" name="Rectangle 9">
            <a:extLst>
              <a:ext uri="{FF2B5EF4-FFF2-40B4-BE49-F238E27FC236}">
                <a16:creationId xmlns="" xmlns:a16="http://schemas.microsoft.com/office/drawing/2014/main" id="{BB92BDB9-5B72-4AE6-B5AB-E44B226E7A16}"/>
              </a:ext>
            </a:extLst>
          </p:cNvPr>
          <p:cNvSpPr/>
          <p:nvPr/>
        </p:nvSpPr>
        <p:spPr>
          <a:xfrm>
            <a:off x="176334" y="237642"/>
            <a:ext cx="7731604" cy="523220"/>
          </a:xfrm>
          <a:prstGeom prst="rect">
            <a:avLst/>
          </a:prstGeom>
        </p:spPr>
        <p:txBody>
          <a:bodyPr wrap="none">
            <a:spAutoFit/>
          </a:bodyPr>
          <a:lstStyle/>
          <a:p>
            <a:r>
              <a:rPr lang="en-CA" sz="2800" b="1" dirty="0">
                <a:solidFill>
                  <a:schemeClr val="bg1"/>
                </a:solidFill>
                <a:latin typeface="Montserrat" charset="0"/>
                <a:ea typeface="Montserrat" charset="0"/>
                <a:cs typeface="Montserrat" charset="0"/>
              </a:rPr>
              <a:t>CARDIOVASCULAR DISEASE DETECTION</a:t>
            </a:r>
            <a:endParaRPr lang="en-US" sz="2800" dirty="0">
              <a:solidFill>
                <a:schemeClr val="bg1"/>
              </a:solidFill>
            </a:endParaRPr>
          </a:p>
        </p:txBody>
      </p:sp>
      <p:pic>
        <p:nvPicPr>
          <p:cNvPr id="1026" name="Picture 2">
            <a:extLst>
              <a:ext uri="{FF2B5EF4-FFF2-40B4-BE49-F238E27FC236}">
                <a16:creationId xmlns="" xmlns:a16="http://schemas.microsoft.com/office/drawing/2014/main" id="{F996A765-0E83-414E-8D2E-DBB9D4935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342" y="1705355"/>
            <a:ext cx="4242445" cy="2386375"/>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0D918C15-4D01-4136-B9AA-70DD61C2BAF7}"/>
              </a:ext>
            </a:extLst>
          </p:cNvPr>
          <p:cNvSpPr/>
          <p:nvPr/>
        </p:nvSpPr>
        <p:spPr>
          <a:xfrm>
            <a:off x="483805" y="6244028"/>
            <a:ext cx="12077330" cy="461665"/>
          </a:xfrm>
          <a:prstGeom prst="rect">
            <a:avLst/>
          </a:prstGeom>
        </p:spPr>
        <p:txBody>
          <a:bodyPr wrap="square">
            <a:spAutoFit/>
          </a:bodyPr>
          <a:lstStyle/>
          <a:p>
            <a:pPr marL="285750" indent="-285750">
              <a:buFont typeface="Arial" panose="020B0604020202020204" pitchFamily="34" charset="0"/>
              <a:buChar char="•"/>
            </a:pPr>
            <a:r>
              <a:rPr lang="en-US" sz="1200" b="1" dirty="0">
                <a:solidFill>
                  <a:schemeClr val="bg1"/>
                </a:solidFill>
                <a:latin typeface="Montserrat" charset="0"/>
              </a:rPr>
              <a:t>Data Source: </a:t>
            </a:r>
            <a:r>
              <a:rPr lang="en-US" sz="1200" dirty="0">
                <a:solidFill>
                  <a:schemeClr val="bg1"/>
                </a:solidFill>
                <a:latin typeface="Montserrat" charset="0"/>
              </a:rPr>
              <a:t>https://www.kaggle.com/sulianova/cardiovascular-disease-dataset</a:t>
            </a:r>
            <a:endParaRPr lang="en-CA" sz="1200" dirty="0">
              <a:solidFill>
                <a:schemeClr val="bg1"/>
              </a:solidFill>
              <a:latin typeface="Montserrat" charset="0"/>
            </a:endParaRPr>
          </a:p>
          <a:p>
            <a:pPr marL="285750" indent="-285750">
              <a:buFont typeface="Arial" panose="020B0604020202020204" pitchFamily="34" charset="0"/>
              <a:buChar char="•"/>
            </a:pPr>
            <a:r>
              <a:rPr lang="fr-FR" sz="1200" b="1" dirty="0">
                <a:solidFill>
                  <a:schemeClr val="bg1"/>
                </a:solidFill>
                <a:latin typeface="Montserrat" charset="0"/>
              </a:rPr>
              <a:t>Image Source: </a:t>
            </a:r>
            <a:r>
              <a:rPr lang="fr-FR" sz="1200" dirty="0">
                <a:solidFill>
                  <a:schemeClr val="bg1"/>
                </a:solidFill>
                <a:latin typeface="Montserrat" charset="0"/>
              </a:rPr>
              <a:t>https://commons.wikimedia.org/wiki/File:Human_Heart_and_Circulatory_System.png</a:t>
            </a:r>
          </a:p>
        </p:txBody>
      </p:sp>
      <p:sp>
        <p:nvSpPr>
          <p:cNvPr id="2" name="Rectangle 1">
            <a:extLst>
              <a:ext uri="{FF2B5EF4-FFF2-40B4-BE49-F238E27FC236}">
                <a16:creationId xmlns="" xmlns:a16="http://schemas.microsoft.com/office/drawing/2014/main" id="{CAEC57E8-7A6D-4BA3-AC45-D8FE1AD34C2B}"/>
              </a:ext>
            </a:extLst>
          </p:cNvPr>
          <p:cNvSpPr/>
          <p:nvPr/>
        </p:nvSpPr>
        <p:spPr>
          <a:xfrm>
            <a:off x="709103" y="2184602"/>
            <a:ext cx="6636980" cy="3785652"/>
          </a:xfrm>
          <a:prstGeom prst="rect">
            <a:avLst/>
          </a:prstGeom>
        </p:spPr>
        <p:txBody>
          <a:bodyPr wrap="square">
            <a:spAutoFit/>
          </a:bodyPr>
          <a:lstStyle/>
          <a:p>
            <a:pPr marL="285750" lvl="2" indent="-285750">
              <a:buFont typeface="Arial" panose="020B0604020202020204" pitchFamily="34" charset="0"/>
              <a:buChar char="•"/>
            </a:pPr>
            <a:r>
              <a:rPr lang="en-CA" sz="1600" dirty="0">
                <a:solidFill>
                  <a:schemeClr val="bg1"/>
                </a:solidFill>
              </a:rPr>
              <a:t>Age | Objective Feature | age | </a:t>
            </a:r>
            <a:r>
              <a:rPr lang="en-CA" sz="1600" dirty="0" err="1">
                <a:solidFill>
                  <a:schemeClr val="bg1"/>
                </a:solidFill>
              </a:rPr>
              <a:t>int</a:t>
            </a:r>
            <a:r>
              <a:rPr lang="en-CA" sz="1600" dirty="0">
                <a:solidFill>
                  <a:schemeClr val="bg1"/>
                </a:solidFill>
              </a:rPr>
              <a:t> (days)</a:t>
            </a:r>
          </a:p>
          <a:p>
            <a:pPr marL="285750" lvl="2" indent="-285750">
              <a:buFont typeface="Arial" panose="020B0604020202020204" pitchFamily="34" charset="0"/>
              <a:buChar char="•"/>
            </a:pPr>
            <a:r>
              <a:rPr lang="en-CA" sz="1600" dirty="0">
                <a:solidFill>
                  <a:schemeClr val="bg1"/>
                </a:solidFill>
              </a:rPr>
              <a:t>Height | Objective Feature | height | </a:t>
            </a:r>
            <a:r>
              <a:rPr lang="en-CA" sz="1600" dirty="0" err="1">
                <a:solidFill>
                  <a:schemeClr val="bg1"/>
                </a:solidFill>
              </a:rPr>
              <a:t>int</a:t>
            </a:r>
            <a:r>
              <a:rPr lang="en-CA" sz="1600" dirty="0">
                <a:solidFill>
                  <a:schemeClr val="bg1"/>
                </a:solidFill>
              </a:rPr>
              <a:t> (cm) |</a:t>
            </a:r>
          </a:p>
          <a:p>
            <a:pPr marL="285750" lvl="2" indent="-285750">
              <a:buFont typeface="Arial" panose="020B0604020202020204" pitchFamily="34" charset="0"/>
              <a:buChar char="•"/>
            </a:pPr>
            <a:r>
              <a:rPr lang="en-CA" sz="1600" dirty="0">
                <a:solidFill>
                  <a:schemeClr val="bg1"/>
                </a:solidFill>
              </a:rPr>
              <a:t>Weight | Objective Feature | weight | float (kg) |</a:t>
            </a:r>
          </a:p>
          <a:p>
            <a:pPr marL="285750" lvl="2" indent="-285750">
              <a:buFont typeface="Arial" panose="020B0604020202020204" pitchFamily="34" charset="0"/>
              <a:buChar char="•"/>
            </a:pPr>
            <a:r>
              <a:rPr lang="en-CA" sz="1600" dirty="0">
                <a:solidFill>
                  <a:schemeClr val="bg1"/>
                </a:solidFill>
              </a:rPr>
              <a:t>Gender | Objective Feature | gender | categorical code |</a:t>
            </a:r>
          </a:p>
          <a:p>
            <a:pPr marL="285750" lvl="2" indent="-285750">
              <a:buFont typeface="Arial" panose="020B0604020202020204" pitchFamily="34" charset="0"/>
              <a:buChar char="•"/>
            </a:pPr>
            <a:r>
              <a:rPr lang="en-CA" sz="1600" dirty="0">
                <a:solidFill>
                  <a:schemeClr val="bg1"/>
                </a:solidFill>
              </a:rPr>
              <a:t>Systolic blood pressure | Examination Feature | </a:t>
            </a:r>
            <a:r>
              <a:rPr lang="en-CA" sz="1600" dirty="0" err="1">
                <a:solidFill>
                  <a:schemeClr val="bg1"/>
                </a:solidFill>
              </a:rPr>
              <a:t>ap_hi</a:t>
            </a:r>
            <a:r>
              <a:rPr lang="en-CA" sz="1600" dirty="0">
                <a:solidFill>
                  <a:schemeClr val="bg1"/>
                </a:solidFill>
              </a:rPr>
              <a:t> | </a:t>
            </a:r>
            <a:r>
              <a:rPr lang="en-CA" sz="1600" dirty="0" err="1">
                <a:solidFill>
                  <a:schemeClr val="bg1"/>
                </a:solidFill>
              </a:rPr>
              <a:t>int</a:t>
            </a:r>
            <a:r>
              <a:rPr lang="en-CA" sz="1600" dirty="0">
                <a:solidFill>
                  <a:schemeClr val="bg1"/>
                </a:solidFill>
              </a:rPr>
              <a:t> |</a:t>
            </a:r>
          </a:p>
          <a:p>
            <a:pPr marL="285750" lvl="2" indent="-285750">
              <a:buFont typeface="Arial" panose="020B0604020202020204" pitchFamily="34" charset="0"/>
              <a:buChar char="•"/>
            </a:pPr>
            <a:r>
              <a:rPr lang="en-CA" sz="1600" dirty="0">
                <a:solidFill>
                  <a:schemeClr val="bg1"/>
                </a:solidFill>
              </a:rPr>
              <a:t>Diastolic blood pressure | Examination Feature | </a:t>
            </a:r>
            <a:r>
              <a:rPr lang="en-CA" sz="1600" dirty="0" err="1">
                <a:solidFill>
                  <a:schemeClr val="bg1"/>
                </a:solidFill>
              </a:rPr>
              <a:t>ap_lo</a:t>
            </a:r>
            <a:r>
              <a:rPr lang="en-CA" sz="1600" dirty="0">
                <a:solidFill>
                  <a:schemeClr val="bg1"/>
                </a:solidFill>
              </a:rPr>
              <a:t> | </a:t>
            </a:r>
            <a:r>
              <a:rPr lang="en-CA" sz="1600" dirty="0" err="1">
                <a:solidFill>
                  <a:schemeClr val="bg1"/>
                </a:solidFill>
              </a:rPr>
              <a:t>int</a:t>
            </a:r>
            <a:r>
              <a:rPr lang="en-CA" sz="1600" dirty="0">
                <a:solidFill>
                  <a:schemeClr val="bg1"/>
                </a:solidFill>
              </a:rPr>
              <a:t> |</a:t>
            </a:r>
          </a:p>
          <a:p>
            <a:pPr marL="285750" lvl="2" indent="-285750">
              <a:buFont typeface="Arial" panose="020B0604020202020204" pitchFamily="34" charset="0"/>
              <a:buChar char="•"/>
            </a:pPr>
            <a:r>
              <a:rPr lang="en-CA" sz="1600" dirty="0">
                <a:solidFill>
                  <a:schemeClr val="bg1"/>
                </a:solidFill>
              </a:rPr>
              <a:t>Cholesterol | Examination Feature | cholesterol | 1: normal, 2: above normal, 3: well above normal |</a:t>
            </a:r>
          </a:p>
          <a:p>
            <a:pPr marL="285750" lvl="2" indent="-285750">
              <a:buFont typeface="Arial" panose="020B0604020202020204" pitchFamily="34" charset="0"/>
              <a:buChar char="•"/>
            </a:pPr>
            <a:r>
              <a:rPr lang="en-CA" sz="1600" dirty="0">
                <a:solidFill>
                  <a:schemeClr val="bg1"/>
                </a:solidFill>
              </a:rPr>
              <a:t>Glucose | Examination Feature | </a:t>
            </a:r>
            <a:r>
              <a:rPr lang="en-CA" sz="1600" dirty="0" err="1">
                <a:solidFill>
                  <a:schemeClr val="bg1"/>
                </a:solidFill>
              </a:rPr>
              <a:t>gluc</a:t>
            </a:r>
            <a:r>
              <a:rPr lang="en-CA" sz="1600" dirty="0">
                <a:solidFill>
                  <a:schemeClr val="bg1"/>
                </a:solidFill>
              </a:rPr>
              <a:t> | 1: normal, 2: above normal, 3: well above normal |</a:t>
            </a:r>
          </a:p>
          <a:p>
            <a:pPr marL="285750" lvl="2" indent="-285750">
              <a:buFont typeface="Arial" panose="020B0604020202020204" pitchFamily="34" charset="0"/>
              <a:buChar char="•"/>
            </a:pPr>
            <a:r>
              <a:rPr lang="en-CA" sz="1600" dirty="0">
                <a:solidFill>
                  <a:schemeClr val="bg1"/>
                </a:solidFill>
              </a:rPr>
              <a:t>Smoking | Subjective Feature | smoke | binary |</a:t>
            </a:r>
          </a:p>
          <a:p>
            <a:pPr marL="285750" lvl="2" indent="-285750">
              <a:buFont typeface="Arial" panose="020B0604020202020204" pitchFamily="34" charset="0"/>
              <a:buChar char="•"/>
            </a:pPr>
            <a:r>
              <a:rPr lang="en-CA" sz="1600" dirty="0">
                <a:solidFill>
                  <a:schemeClr val="bg1"/>
                </a:solidFill>
              </a:rPr>
              <a:t>Alcohol intake | Subjective Feature | </a:t>
            </a:r>
            <a:r>
              <a:rPr lang="en-CA" sz="1600" dirty="0" err="1">
                <a:solidFill>
                  <a:schemeClr val="bg1"/>
                </a:solidFill>
              </a:rPr>
              <a:t>alco</a:t>
            </a:r>
            <a:r>
              <a:rPr lang="en-CA" sz="1600" dirty="0">
                <a:solidFill>
                  <a:schemeClr val="bg1"/>
                </a:solidFill>
              </a:rPr>
              <a:t> | binary |</a:t>
            </a:r>
          </a:p>
          <a:p>
            <a:pPr marL="285750" lvl="2" indent="-285750">
              <a:buFont typeface="Arial" panose="020B0604020202020204" pitchFamily="34" charset="0"/>
              <a:buChar char="•"/>
            </a:pPr>
            <a:r>
              <a:rPr lang="en-CA" sz="1600" dirty="0">
                <a:solidFill>
                  <a:schemeClr val="bg1"/>
                </a:solidFill>
              </a:rPr>
              <a:t>Physical activity | Subjective Feature | active | binary |</a:t>
            </a:r>
          </a:p>
          <a:p>
            <a:pPr marL="285750" lvl="2" indent="-285750">
              <a:buFont typeface="Arial" panose="020B0604020202020204" pitchFamily="34" charset="0"/>
              <a:buChar char="•"/>
            </a:pPr>
            <a:r>
              <a:rPr lang="en-CA" sz="1600" dirty="0">
                <a:solidFill>
                  <a:schemeClr val="bg1"/>
                </a:solidFill>
              </a:rPr>
              <a:t>Presence or absence of cardiovascular disease | Target Variable | cardio | binary |</a:t>
            </a:r>
          </a:p>
        </p:txBody>
      </p:sp>
      <p:sp>
        <p:nvSpPr>
          <p:cNvPr id="3" name="Rectangle 2"/>
          <p:cNvSpPr/>
          <p:nvPr/>
        </p:nvSpPr>
        <p:spPr>
          <a:xfrm>
            <a:off x="7517666" y="4490667"/>
            <a:ext cx="4220121" cy="1015663"/>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txBody>
          <a:bodyPr wrap="square">
            <a:spAutoFit/>
          </a:bodyPr>
          <a:lstStyle/>
          <a:p>
            <a:pPr lvl="2">
              <a:buClr>
                <a:schemeClr val="bg1"/>
              </a:buClr>
            </a:pPr>
            <a:r>
              <a:rPr lang="en-CA" sz="1800" kern="1200" dirty="0" smtClean="0">
                <a:solidFill>
                  <a:prstClr val="white"/>
                </a:solidFill>
                <a:latin typeface="Montserrat" charset="0"/>
                <a:ea typeface="+mn-ea"/>
                <a:cs typeface="+mn-cs"/>
              </a:rPr>
              <a:t>Note:</a:t>
            </a:r>
            <a:endParaRPr lang="en-CA" sz="1800" kern="1200" dirty="0">
              <a:solidFill>
                <a:prstClr val="white"/>
              </a:solidFill>
              <a:latin typeface="Montserrat" charset="0"/>
              <a:ea typeface="+mn-ea"/>
              <a:cs typeface="+mn-cs"/>
            </a:endParaRPr>
          </a:p>
          <a:p>
            <a:pPr marL="342900" lvl="6" indent="-342900">
              <a:buClr>
                <a:schemeClr val="bg1"/>
              </a:buClr>
              <a:buFont typeface="Courier New" panose="02070309020205020404" pitchFamily="49" charset="0"/>
              <a:buChar char="o"/>
            </a:pPr>
            <a:r>
              <a:rPr lang="en-CA" dirty="0" smtClean="0">
                <a:solidFill>
                  <a:schemeClr val="bg1"/>
                </a:solidFill>
              </a:rPr>
              <a:t>Objective</a:t>
            </a:r>
            <a:r>
              <a:rPr lang="en-CA" dirty="0">
                <a:solidFill>
                  <a:schemeClr val="bg1"/>
                </a:solidFill>
              </a:rPr>
              <a:t>: factual information;</a:t>
            </a:r>
          </a:p>
          <a:p>
            <a:pPr marL="342900" lvl="6" indent="-342900">
              <a:buClr>
                <a:schemeClr val="bg1"/>
              </a:buClr>
              <a:buFont typeface="Courier New" panose="02070309020205020404" pitchFamily="49" charset="0"/>
              <a:buChar char="o"/>
            </a:pPr>
            <a:r>
              <a:rPr lang="en-CA" dirty="0" smtClean="0">
                <a:solidFill>
                  <a:schemeClr val="bg1"/>
                </a:solidFill>
              </a:rPr>
              <a:t>Examination</a:t>
            </a:r>
            <a:r>
              <a:rPr lang="en-CA" dirty="0">
                <a:solidFill>
                  <a:schemeClr val="bg1"/>
                </a:solidFill>
              </a:rPr>
              <a:t>: results of medical examination;</a:t>
            </a:r>
          </a:p>
          <a:p>
            <a:pPr marL="342900" lvl="6" indent="-342900">
              <a:buClr>
                <a:schemeClr val="bg1"/>
              </a:buClr>
              <a:buFont typeface="Courier New" panose="02070309020205020404" pitchFamily="49" charset="0"/>
              <a:buChar char="o"/>
            </a:pPr>
            <a:r>
              <a:rPr lang="en-CA" dirty="0" smtClean="0">
                <a:solidFill>
                  <a:schemeClr val="bg1"/>
                </a:solidFill>
              </a:rPr>
              <a:t>Subjective</a:t>
            </a:r>
            <a:r>
              <a:rPr lang="en-CA" dirty="0">
                <a:solidFill>
                  <a:schemeClr val="bg1"/>
                </a:solidFill>
              </a:rPr>
              <a:t>: information given by the patient.</a:t>
            </a:r>
          </a:p>
        </p:txBody>
      </p:sp>
    </p:spTree>
    <p:extLst>
      <p:ext uri="{BB962C8B-B14F-4D97-AF65-F5344CB8AC3E}">
        <p14:creationId xmlns:p14="http://schemas.microsoft.com/office/powerpoint/2010/main" val="40416125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59690" y="2440078"/>
            <a:ext cx="3563389"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smtClean="0"/>
              <a:t>PRECISION, RECALL, ROC, AND AUC</a:t>
            </a:r>
            <a:endParaRPr lang="en-US" sz="3600" b="0" dirty="0"/>
          </a:p>
        </p:txBody>
      </p:sp>
      <p:sp>
        <p:nvSpPr>
          <p:cNvPr id="6" name="Rectangle: Rounded Corners 5">
            <a:extLst>
              <a:ext uri="{FF2B5EF4-FFF2-40B4-BE49-F238E27FC236}">
                <a16:creationId xmlns:a16="http://schemas.microsoft.com/office/drawing/2014/main" xmlns="" id="{DE1637B2-E08A-40B0-B1F7-2D16C77EB5F4}"/>
              </a:ext>
            </a:extLst>
          </p:cNvPr>
          <p:cNvSpPr/>
          <p:nvPr/>
        </p:nvSpPr>
        <p:spPr>
          <a:xfrm>
            <a:off x="735890" y="4833201"/>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67CA593-D9CE-40F7-B5D7-0F9A09EFE693}"/>
              </a:ext>
            </a:extLst>
          </p:cNvPr>
          <p:cNvSpPr/>
          <p:nvPr/>
        </p:nvSpPr>
        <p:spPr>
          <a:xfrm>
            <a:off x="735890" y="4830205"/>
            <a:ext cx="3520226"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C399759-7436-4B44-815A-B523D8FCDA5F}"/>
              </a:ext>
            </a:extLst>
          </p:cNvPr>
          <p:cNvSpPr txBox="1"/>
          <p:nvPr/>
        </p:nvSpPr>
        <p:spPr>
          <a:xfrm>
            <a:off x="659690" y="5248094"/>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9CFC49A3-4F12-444C-B386-356F9DEF4A71}"/>
              </a:ext>
            </a:extLst>
          </p:cNvPr>
          <p:cNvSpPr txBox="1"/>
          <p:nvPr/>
        </p:nvSpPr>
        <p:spPr>
          <a:xfrm>
            <a:off x="6146090" y="5248094"/>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404165EE-E4AE-4196-9B52-82344188CC8E}"/>
              </a:ext>
            </a:extLst>
          </p:cNvPr>
          <p:cNvSpPr/>
          <p:nvPr/>
        </p:nvSpPr>
        <p:spPr>
          <a:xfrm>
            <a:off x="4103716" y="5087325"/>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14124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691A0D22-BD44-4FDA-A750-A4177312F16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8" name="Rectangle 7">
            <a:extLst>
              <a:ext uri="{FF2B5EF4-FFF2-40B4-BE49-F238E27FC236}">
                <a16:creationId xmlns="" xmlns:a16="http://schemas.microsoft.com/office/drawing/2014/main" id="{7FFF2484-45EC-42D1-8237-934F61C454C8}"/>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 xmlns:a16="http://schemas.microsoft.com/office/drawing/2014/main" id="{5EE88138-48BD-46AA-94F3-3B05DD703F63}"/>
              </a:ext>
            </a:extLst>
          </p:cNvPr>
          <p:cNvSpPr/>
          <p:nvPr/>
        </p:nvSpPr>
        <p:spPr>
          <a:xfrm>
            <a:off x="262083" y="218357"/>
            <a:ext cx="9827492" cy="461665"/>
          </a:xfrm>
          <a:prstGeom prst="rect">
            <a:avLst/>
          </a:prstGeom>
        </p:spPr>
        <p:txBody>
          <a:bodyPr wrap="square">
            <a:spAutoFit/>
          </a:bodyPr>
          <a:lstStyle/>
          <a:p>
            <a:r>
              <a:rPr lang="en-CA" sz="2400" b="1" dirty="0">
                <a:solidFill>
                  <a:schemeClr val="bg1"/>
                </a:solidFill>
                <a:latin typeface="Montserrat" charset="0"/>
              </a:rPr>
              <a:t>CLASSIFICATION MODEL KPIs</a:t>
            </a:r>
          </a:p>
        </p:txBody>
      </p:sp>
      <p:sp>
        <p:nvSpPr>
          <p:cNvPr id="50" name="Google Shape;121;p17"/>
          <p:cNvSpPr txBox="1"/>
          <p:nvPr/>
        </p:nvSpPr>
        <p:spPr>
          <a:xfrm>
            <a:off x="695325" y="741577"/>
            <a:ext cx="5940423" cy="509374"/>
          </a:xfrm>
          <a:prstGeom prst="rect">
            <a:avLst/>
          </a:prstGeom>
          <a:noFill/>
          <a:ln>
            <a:noFill/>
          </a:ln>
        </p:spPr>
        <p:txBody>
          <a:bodyPr spcFirstLastPara="1" wrap="square" lIns="91425" tIns="45700" rIns="91425" bIns="45700" anchor="ctr" anchorCtr="0">
            <a:noAutofit/>
          </a:bodyPr>
          <a:lstStyle/>
          <a:p>
            <a:pPr>
              <a:lnSpc>
                <a:spcPct val="80000"/>
              </a:lnSpc>
              <a:buClr>
                <a:srgbClr val="000000"/>
              </a:buClr>
              <a:buSzPts val="3200"/>
              <a:buFont typeface="Calibri"/>
              <a:buNone/>
            </a:pPr>
            <a:endParaRPr sz="3200" b="1" kern="0">
              <a:solidFill>
                <a:srgbClr val="124359"/>
              </a:solidFill>
              <a:latin typeface="Montserrat Black"/>
              <a:ea typeface="Montserrat Black"/>
              <a:cs typeface="Montserrat Black"/>
              <a:sym typeface="Montserrat Black"/>
            </a:endParaRPr>
          </a:p>
        </p:txBody>
      </p:sp>
      <p:sp>
        <p:nvSpPr>
          <p:cNvPr id="23" name="Прямоугольник 11">
            <a:extLst>
              <a:ext uri="{FF2B5EF4-FFF2-40B4-BE49-F238E27FC236}">
                <a16:creationId xmlns="" xmlns:a16="http://schemas.microsoft.com/office/drawing/2014/main" id="{B4B1F363-5EFE-402E-91B7-C999DD6A5345}"/>
              </a:ext>
            </a:extLst>
          </p:cNvPr>
          <p:cNvSpPr/>
          <p:nvPr/>
        </p:nvSpPr>
        <p:spPr>
          <a:xfrm>
            <a:off x="333523" y="1346271"/>
            <a:ext cx="6029119" cy="3539430"/>
          </a:xfrm>
          <a:prstGeom prst="rect">
            <a:avLst/>
          </a:prstGeom>
        </p:spPr>
        <p:txBody>
          <a:bodyPr wrap="square">
            <a:spAutoFit/>
          </a:bodyPr>
          <a:lstStyle/>
          <a:p>
            <a:endParaRPr lang="en-CA" sz="1600"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sz="1600" dirty="0">
                <a:solidFill>
                  <a:schemeClr val="bg1"/>
                </a:solidFill>
                <a:latin typeface="Montserrat" charset="0"/>
                <a:ea typeface="Montserrat" charset="0"/>
                <a:cs typeface="Montserrat" charset="0"/>
              </a:rPr>
              <a:t>Classiﬁcation Accuracy = (TP+TN) / (TP + TN + FP + FN) </a:t>
            </a:r>
          </a:p>
          <a:p>
            <a:pPr marL="742950" lvl="1" indent="-285750">
              <a:buFont typeface="Courier New" panose="02070309020205020404" pitchFamily="49" charset="0"/>
              <a:buChar char="o"/>
            </a:pPr>
            <a:endParaRPr lang="en-CA" sz="1600"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sz="1600" dirty="0">
                <a:solidFill>
                  <a:schemeClr val="bg1"/>
                </a:solidFill>
                <a:latin typeface="Montserrat" charset="0"/>
                <a:ea typeface="Montserrat" charset="0"/>
                <a:cs typeface="Montserrat" charset="0"/>
              </a:rPr>
              <a:t>Misclassiﬁcation rate (Error Rate) = (FP + FN) / (TP + TN + FP + FN) </a:t>
            </a:r>
          </a:p>
          <a:p>
            <a:pPr marL="742950" lvl="1" indent="-285750">
              <a:buFont typeface="Courier New" panose="02070309020205020404" pitchFamily="49" charset="0"/>
              <a:buChar char="o"/>
            </a:pPr>
            <a:endParaRPr lang="en-CA" sz="1600"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sz="1600" dirty="0">
                <a:solidFill>
                  <a:schemeClr val="bg1"/>
                </a:solidFill>
                <a:latin typeface="Montserrat" charset="0"/>
                <a:ea typeface="Montserrat" charset="0"/>
                <a:cs typeface="Montserrat" charset="0"/>
              </a:rPr>
              <a:t>Precision = TP/Total TRUE Predictions = TP/ (TP+FP) (When model predicted TRUE class, how often was it right?) </a:t>
            </a:r>
          </a:p>
          <a:p>
            <a:pPr marL="742950" lvl="1" indent="-285750">
              <a:buFont typeface="Courier New" panose="02070309020205020404" pitchFamily="49" charset="0"/>
              <a:buChar char="o"/>
            </a:pPr>
            <a:endParaRPr lang="en-CA" sz="1600"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sz="1600" dirty="0">
                <a:solidFill>
                  <a:schemeClr val="bg1"/>
                </a:solidFill>
                <a:latin typeface="Montserrat" charset="0"/>
                <a:ea typeface="Montserrat" charset="0"/>
                <a:cs typeface="Montserrat" charset="0"/>
              </a:rPr>
              <a:t>Recall = TP/ Actual TRUE = TP/ (TP+FN) (when the class was actually TRUE, how often did the classiﬁer get it right?)</a:t>
            </a:r>
          </a:p>
        </p:txBody>
      </p:sp>
      <p:graphicFrame>
        <p:nvGraphicFramePr>
          <p:cNvPr id="9" name="Table 8">
            <a:extLst>
              <a:ext uri="{FF2B5EF4-FFF2-40B4-BE49-F238E27FC236}">
                <a16:creationId xmlns="" xmlns:a16="http://schemas.microsoft.com/office/drawing/2014/main" id="{A8E762CE-8F12-47BA-85A7-B58CEF80C571}"/>
              </a:ext>
            </a:extLst>
          </p:cNvPr>
          <p:cNvGraphicFramePr>
            <a:graphicFrameLocks noGrp="1"/>
          </p:cNvGraphicFramePr>
          <p:nvPr>
            <p:extLst/>
          </p:nvPr>
        </p:nvGraphicFramePr>
        <p:xfrm>
          <a:off x="7848600" y="2346141"/>
          <a:ext cx="4145594" cy="3526786"/>
        </p:xfrm>
        <a:graphic>
          <a:graphicData uri="http://schemas.openxmlformats.org/drawingml/2006/table">
            <a:tbl>
              <a:tblPr firstRow="1" bandRow="1">
                <a:tableStyleId>{8799B23B-EC83-4686-B30A-512413B5E67A}</a:tableStyleId>
              </a:tblPr>
              <a:tblGrid>
                <a:gridCol w="2072797">
                  <a:extLst>
                    <a:ext uri="{9D8B030D-6E8A-4147-A177-3AD203B41FA5}">
                      <a16:colId xmlns="" xmlns:a16="http://schemas.microsoft.com/office/drawing/2014/main" val="20000"/>
                    </a:ext>
                  </a:extLst>
                </a:gridCol>
                <a:gridCol w="2072797">
                  <a:extLst>
                    <a:ext uri="{9D8B030D-6E8A-4147-A177-3AD203B41FA5}">
                      <a16:colId xmlns="" xmlns:a16="http://schemas.microsoft.com/office/drawing/2014/main" val="20001"/>
                    </a:ext>
                  </a:extLst>
                </a:gridCol>
              </a:tblGrid>
              <a:tr h="1786031">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extLst>
                  <a:ext uri="{0D108BD9-81ED-4DB2-BD59-A6C34878D82A}">
                    <a16:rowId xmlns="" xmlns:a16="http://schemas.microsoft.com/office/drawing/2014/main" val="10000"/>
                  </a:ext>
                </a:extLst>
              </a:tr>
              <a:tr h="1740755">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extLst>
                  <a:ext uri="{0D108BD9-81ED-4DB2-BD59-A6C34878D82A}">
                    <a16:rowId xmlns="" xmlns:a16="http://schemas.microsoft.com/office/drawing/2014/main" val="10001"/>
                  </a:ext>
                </a:extLst>
              </a:tr>
            </a:tbl>
          </a:graphicData>
        </a:graphic>
      </p:graphicFrame>
      <p:sp>
        <p:nvSpPr>
          <p:cNvPr id="11" name="Left Brace 10">
            <a:extLst>
              <a:ext uri="{FF2B5EF4-FFF2-40B4-BE49-F238E27FC236}">
                <a16:creationId xmlns="" xmlns:a16="http://schemas.microsoft.com/office/drawing/2014/main" id="{773FCEDB-8FCE-4E95-AB38-867CFAFD1574}"/>
              </a:ext>
            </a:extLst>
          </p:cNvPr>
          <p:cNvSpPr/>
          <p:nvPr/>
        </p:nvSpPr>
        <p:spPr>
          <a:xfrm>
            <a:off x="7204731" y="2339015"/>
            <a:ext cx="424543" cy="3594163"/>
          </a:xfrm>
          <a:prstGeom prst="leftBrace">
            <a:avLst>
              <a:gd name="adj1" fmla="val 123718"/>
              <a:gd name="adj2" fmla="val 50000"/>
            </a:avLst>
          </a:prstGeom>
          <a:noFill/>
          <a:ln w="571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A091B"/>
              </a:solidFill>
              <a:effectLst/>
              <a:uLnTx/>
              <a:uFillTx/>
              <a:latin typeface="Roboto"/>
              <a:ea typeface="+mn-ea"/>
              <a:cs typeface="+mn-cs"/>
            </a:endParaRPr>
          </a:p>
        </p:txBody>
      </p:sp>
      <p:sp>
        <p:nvSpPr>
          <p:cNvPr id="12" name="Left Brace 11">
            <a:extLst>
              <a:ext uri="{FF2B5EF4-FFF2-40B4-BE49-F238E27FC236}">
                <a16:creationId xmlns="" xmlns:a16="http://schemas.microsoft.com/office/drawing/2014/main" id="{03067D01-5B00-4DED-9338-50DCF8C2DD04}"/>
              </a:ext>
            </a:extLst>
          </p:cNvPr>
          <p:cNvSpPr/>
          <p:nvPr/>
        </p:nvSpPr>
        <p:spPr>
          <a:xfrm rot="5400000">
            <a:off x="9729328" y="-57728"/>
            <a:ext cx="384139" cy="4012246"/>
          </a:xfrm>
          <a:prstGeom prst="leftBrace">
            <a:avLst>
              <a:gd name="adj1" fmla="val 123718"/>
              <a:gd name="adj2" fmla="val 50473"/>
            </a:avLst>
          </a:prstGeom>
          <a:noFill/>
          <a:ln w="571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A091B"/>
              </a:solidFill>
              <a:effectLst/>
              <a:uLnTx/>
              <a:uFillTx/>
              <a:latin typeface="Roboto"/>
              <a:ea typeface="+mn-ea"/>
              <a:cs typeface="+mn-cs"/>
            </a:endParaRPr>
          </a:p>
        </p:txBody>
      </p:sp>
      <p:sp>
        <p:nvSpPr>
          <p:cNvPr id="13" name="TextBox 12">
            <a:extLst>
              <a:ext uri="{FF2B5EF4-FFF2-40B4-BE49-F238E27FC236}">
                <a16:creationId xmlns="" xmlns:a16="http://schemas.microsoft.com/office/drawing/2014/main" id="{7F61E8B0-D862-4519-8E42-447E2D86B319}"/>
              </a:ext>
            </a:extLst>
          </p:cNvPr>
          <p:cNvSpPr txBox="1"/>
          <p:nvPr/>
        </p:nvSpPr>
        <p:spPr>
          <a:xfrm rot="16200000">
            <a:off x="5618590" y="3772483"/>
            <a:ext cx="2287806" cy="461665"/>
          </a:xfrm>
          <a:prstGeom prst="rect">
            <a:avLst/>
          </a:prstGeom>
          <a:noFill/>
        </p:spPr>
        <p:txBody>
          <a:bodyPr wrap="none" rtlCol="0">
            <a:spAutoFit/>
          </a:bodyPr>
          <a:lstStyle/>
          <a:p>
            <a:r>
              <a:rPr lang="en-US" sz="2400" b="1" dirty="0">
                <a:solidFill>
                  <a:srgbClr val="FF0000"/>
                </a:solidFill>
                <a:latin typeface="Roboto"/>
              </a:rPr>
              <a:t>PREDICTIONS</a:t>
            </a:r>
            <a:endParaRPr lang="en-CA" sz="2400" b="1" dirty="0">
              <a:solidFill>
                <a:srgbClr val="FF0000"/>
              </a:solidFill>
              <a:latin typeface="Roboto"/>
            </a:endParaRPr>
          </a:p>
        </p:txBody>
      </p:sp>
      <p:sp>
        <p:nvSpPr>
          <p:cNvPr id="14" name="TextBox 13">
            <a:extLst>
              <a:ext uri="{FF2B5EF4-FFF2-40B4-BE49-F238E27FC236}">
                <a16:creationId xmlns="" xmlns:a16="http://schemas.microsoft.com/office/drawing/2014/main" id="{5FAA1378-3056-43F5-97F6-0D9EFD730316}"/>
              </a:ext>
            </a:extLst>
          </p:cNvPr>
          <p:cNvSpPr txBox="1"/>
          <p:nvPr/>
        </p:nvSpPr>
        <p:spPr>
          <a:xfrm>
            <a:off x="8803142" y="1138901"/>
            <a:ext cx="2236510" cy="461665"/>
          </a:xfrm>
          <a:prstGeom prst="rect">
            <a:avLst/>
          </a:prstGeom>
          <a:noFill/>
        </p:spPr>
        <p:txBody>
          <a:bodyPr wrap="none" rtlCol="0">
            <a:spAutoFit/>
          </a:bodyPr>
          <a:lstStyle/>
          <a:p>
            <a:r>
              <a:rPr lang="en-US" sz="2400" b="1" dirty="0">
                <a:solidFill>
                  <a:srgbClr val="FF0000"/>
                </a:solidFill>
                <a:latin typeface="Roboto"/>
              </a:rPr>
              <a:t>TRUE CLASS</a:t>
            </a:r>
            <a:endParaRPr lang="en-CA" sz="2400" b="1" dirty="0">
              <a:solidFill>
                <a:srgbClr val="FF0000"/>
              </a:solidFill>
              <a:latin typeface="Roboto"/>
            </a:endParaRPr>
          </a:p>
        </p:txBody>
      </p:sp>
      <p:sp>
        <p:nvSpPr>
          <p:cNvPr id="15" name="TextBox 14">
            <a:extLst>
              <a:ext uri="{FF2B5EF4-FFF2-40B4-BE49-F238E27FC236}">
                <a16:creationId xmlns="" xmlns:a16="http://schemas.microsoft.com/office/drawing/2014/main" id="{7067900C-CD6F-421E-AA75-BFE7DA05B247}"/>
              </a:ext>
            </a:extLst>
          </p:cNvPr>
          <p:cNvSpPr txBox="1"/>
          <p:nvPr/>
        </p:nvSpPr>
        <p:spPr>
          <a:xfrm>
            <a:off x="8246345" y="3007973"/>
            <a:ext cx="1287532" cy="461665"/>
          </a:xfrm>
          <a:prstGeom prst="rect">
            <a:avLst/>
          </a:prstGeom>
          <a:noFill/>
        </p:spPr>
        <p:txBody>
          <a:bodyPr wrap="none" rtlCol="0">
            <a:spAutoFit/>
          </a:bodyPr>
          <a:lstStyle/>
          <a:p>
            <a:r>
              <a:rPr lang="en-US" sz="2400" b="1" dirty="0">
                <a:solidFill>
                  <a:srgbClr val="00B050"/>
                </a:solidFill>
                <a:latin typeface="Roboto"/>
              </a:rPr>
              <a:t>TRUE +</a:t>
            </a:r>
            <a:endParaRPr lang="en-CA" sz="2400" b="1" dirty="0">
              <a:solidFill>
                <a:srgbClr val="00B050"/>
              </a:solidFill>
              <a:latin typeface="Roboto"/>
            </a:endParaRPr>
          </a:p>
        </p:txBody>
      </p:sp>
      <p:sp>
        <p:nvSpPr>
          <p:cNvPr id="16" name="TextBox 15">
            <a:extLst>
              <a:ext uri="{FF2B5EF4-FFF2-40B4-BE49-F238E27FC236}">
                <a16:creationId xmlns="" xmlns:a16="http://schemas.microsoft.com/office/drawing/2014/main" id="{09E6D9B0-7D6E-4555-B0C6-4893DBAC7DE6}"/>
              </a:ext>
            </a:extLst>
          </p:cNvPr>
          <p:cNvSpPr txBox="1"/>
          <p:nvPr/>
        </p:nvSpPr>
        <p:spPr>
          <a:xfrm>
            <a:off x="10352064" y="4793838"/>
            <a:ext cx="1210588" cy="461665"/>
          </a:xfrm>
          <a:prstGeom prst="rect">
            <a:avLst/>
          </a:prstGeom>
          <a:noFill/>
        </p:spPr>
        <p:txBody>
          <a:bodyPr wrap="none" rtlCol="0">
            <a:spAutoFit/>
          </a:bodyPr>
          <a:lstStyle/>
          <a:p>
            <a:r>
              <a:rPr lang="en-US" sz="2400" b="1" dirty="0">
                <a:solidFill>
                  <a:srgbClr val="00B050"/>
                </a:solidFill>
                <a:latin typeface="Roboto"/>
              </a:rPr>
              <a:t>TRUE -</a:t>
            </a:r>
            <a:endParaRPr lang="en-CA" sz="2400" b="1" dirty="0">
              <a:solidFill>
                <a:srgbClr val="00B050"/>
              </a:solidFill>
              <a:latin typeface="Roboto"/>
            </a:endParaRPr>
          </a:p>
        </p:txBody>
      </p:sp>
      <p:sp>
        <p:nvSpPr>
          <p:cNvPr id="17" name="TextBox 16">
            <a:extLst>
              <a:ext uri="{FF2B5EF4-FFF2-40B4-BE49-F238E27FC236}">
                <a16:creationId xmlns="" xmlns:a16="http://schemas.microsoft.com/office/drawing/2014/main" id="{9F5749FD-FFEE-424E-9B42-1F4F221D1554}"/>
              </a:ext>
            </a:extLst>
          </p:cNvPr>
          <p:cNvSpPr txBox="1"/>
          <p:nvPr/>
        </p:nvSpPr>
        <p:spPr>
          <a:xfrm>
            <a:off x="7449015" y="2947017"/>
            <a:ext cx="364202" cy="461665"/>
          </a:xfrm>
          <a:prstGeom prst="rect">
            <a:avLst/>
          </a:prstGeom>
          <a:noFill/>
        </p:spPr>
        <p:txBody>
          <a:bodyPr wrap="non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18" name="TextBox 17">
            <a:extLst>
              <a:ext uri="{FF2B5EF4-FFF2-40B4-BE49-F238E27FC236}">
                <a16:creationId xmlns="" xmlns:a16="http://schemas.microsoft.com/office/drawing/2014/main" id="{6EE023B1-2183-42BF-8313-4F1136F02919}"/>
              </a:ext>
            </a:extLst>
          </p:cNvPr>
          <p:cNvSpPr txBox="1"/>
          <p:nvPr/>
        </p:nvSpPr>
        <p:spPr>
          <a:xfrm>
            <a:off x="7465772" y="5107428"/>
            <a:ext cx="253744" cy="461665"/>
          </a:xfrm>
          <a:prstGeom prst="rect">
            <a:avLst/>
          </a:prstGeom>
          <a:noFill/>
        </p:spPr>
        <p:txBody>
          <a:bodyPr wrap="squar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19" name="TextBox 18">
            <a:extLst>
              <a:ext uri="{FF2B5EF4-FFF2-40B4-BE49-F238E27FC236}">
                <a16:creationId xmlns="" xmlns:a16="http://schemas.microsoft.com/office/drawing/2014/main" id="{804330D3-B3EB-4E72-9E5D-FC2D49148135}"/>
              </a:ext>
            </a:extLst>
          </p:cNvPr>
          <p:cNvSpPr txBox="1"/>
          <p:nvPr/>
        </p:nvSpPr>
        <p:spPr>
          <a:xfrm>
            <a:off x="8724874" y="1877350"/>
            <a:ext cx="364202" cy="461665"/>
          </a:xfrm>
          <a:prstGeom prst="rect">
            <a:avLst/>
          </a:prstGeom>
          <a:noFill/>
        </p:spPr>
        <p:txBody>
          <a:bodyPr wrap="non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20" name="TextBox 19">
            <a:extLst>
              <a:ext uri="{FF2B5EF4-FFF2-40B4-BE49-F238E27FC236}">
                <a16:creationId xmlns="" xmlns:a16="http://schemas.microsoft.com/office/drawing/2014/main" id="{43B7F8B9-38FB-4E84-B809-F14A275A5AF9}"/>
              </a:ext>
            </a:extLst>
          </p:cNvPr>
          <p:cNvSpPr txBox="1"/>
          <p:nvPr/>
        </p:nvSpPr>
        <p:spPr>
          <a:xfrm>
            <a:off x="10831688" y="1860619"/>
            <a:ext cx="253744" cy="461665"/>
          </a:xfrm>
          <a:prstGeom prst="rect">
            <a:avLst/>
          </a:prstGeom>
          <a:noFill/>
        </p:spPr>
        <p:txBody>
          <a:bodyPr wrap="squar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21" name="TextBox 20">
            <a:extLst>
              <a:ext uri="{FF2B5EF4-FFF2-40B4-BE49-F238E27FC236}">
                <a16:creationId xmlns="" xmlns:a16="http://schemas.microsoft.com/office/drawing/2014/main" id="{BCEA201D-B945-4B2E-A245-1275DFFA8A0C}"/>
              </a:ext>
            </a:extLst>
          </p:cNvPr>
          <p:cNvSpPr txBox="1"/>
          <p:nvPr/>
        </p:nvSpPr>
        <p:spPr>
          <a:xfrm>
            <a:off x="10247855" y="3017591"/>
            <a:ext cx="1440459" cy="461665"/>
          </a:xfrm>
          <a:prstGeom prst="rect">
            <a:avLst/>
          </a:prstGeom>
          <a:noFill/>
        </p:spPr>
        <p:txBody>
          <a:bodyPr wrap="none" rtlCol="0">
            <a:spAutoFit/>
          </a:bodyPr>
          <a:lstStyle/>
          <a:p>
            <a:r>
              <a:rPr lang="en-US" sz="2400" b="1" dirty="0">
                <a:solidFill>
                  <a:srgbClr val="FFC000"/>
                </a:solidFill>
                <a:latin typeface="Roboto"/>
              </a:rPr>
              <a:t>FALSE +</a:t>
            </a:r>
            <a:endParaRPr lang="en-CA" sz="2400" b="1" dirty="0">
              <a:solidFill>
                <a:srgbClr val="FFC000"/>
              </a:solidFill>
              <a:latin typeface="Roboto"/>
            </a:endParaRPr>
          </a:p>
        </p:txBody>
      </p:sp>
      <p:sp>
        <p:nvSpPr>
          <p:cNvPr id="22" name="TextBox 21">
            <a:extLst>
              <a:ext uri="{FF2B5EF4-FFF2-40B4-BE49-F238E27FC236}">
                <a16:creationId xmlns="" xmlns:a16="http://schemas.microsoft.com/office/drawing/2014/main" id="{6DFD9987-052E-48E9-8B52-5AAD2D735E89}"/>
              </a:ext>
            </a:extLst>
          </p:cNvPr>
          <p:cNvSpPr txBox="1"/>
          <p:nvPr/>
        </p:nvSpPr>
        <p:spPr>
          <a:xfrm>
            <a:off x="8271656" y="4793838"/>
            <a:ext cx="1363515" cy="461665"/>
          </a:xfrm>
          <a:prstGeom prst="rect">
            <a:avLst/>
          </a:prstGeom>
          <a:noFill/>
        </p:spPr>
        <p:txBody>
          <a:bodyPr wrap="none" rtlCol="0">
            <a:spAutoFit/>
          </a:bodyPr>
          <a:lstStyle/>
          <a:p>
            <a:r>
              <a:rPr lang="en-US" sz="2400" b="1" dirty="0">
                <a:solidFill>
                  <a:srgbClr val="FF0000"/>
                </a:solidFill>
                <a:latin typeface="Roboto"/>
              </a:rPr>
              <a:t>FALSE -</a:t>
            </a:r>
            <a:endParaRPr lang="en-CA" sz="2400" b="1" dirty="0">
              <a:solidFill>
                <a:srgbClr val="FF0000"/>
              </a:solidFill>
              <a:latin typeface="Roboto"/>
            </a:endParaRPr>
          </a:p>
        </p:txBody>
      </p:sp>
    </p:spTree>
    <p:extLst>
      <p:ext uri="{BB962C8B-B14F-4D97-AF65-F5344CB8AC3E}">
        <p14:creationId xmlns:p14="http://schemas.microsoft.com/office/powerpoint/2010/main" val="337154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P spid="16" grpId="0"/>
      <p:bldP spid="21"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 xmlns:a16="http://schemas.microsoft.com/office/drawing/2014/main" id="{009C9AF1-F199-408B-A07F-B400F037BAD6}"/>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4" name="Rectangle 23">
            <a:extLst>
              <a:ext uri="{FF2B5EF4-FFF2-40B4-BE49-F238E27FC236}">
                <a16:creationId xmlns="" xmlns:a16="http://schemas.microsoft.com/office/drawing/2014/main" id="{E0C4FBB4-1BA7-4F46-88B8-23AB14101B09}"/>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 name="Прямоугольник 9">
            <a:extLst>
              <a:ext uri="{FF2B5EF4-FFF2-40B4-BE49-F238E27FC236}">
                <a16:creationId xmlns="" xmlns:a16="http://schemas.microsoft.com/office/drawing/2014/main" id="{E44DA10E-6A6C-F143-98DC-D6AB19971EC2}"/>
              </a:ext>
            </a:extLst>
          </p:cNvPr>
          <p:cNvSpPr/>
          <p:nvPr/>
        </p:nvSpPr>
        <p:spPr>
          <a:xfrm>
            <a:off x="268371" y="179293"/>
            <a:ext cx="9827492" cy="584775"/>
          </a:xfrm>
          <a:prstGeom prst="rect">
            <a:avLst/>
          </a:prstGeom>
        </p:spPr>
        <p:txBody>
          <a:bodyPr wrap="square">
            <a:spAutoFit/>
          </a:bodyPr>
          <a:lstStyle/>
          <a:p>
            <a:r>
              <a:rPr lang="en-CA" sz="2400" b="1" dirty="0">
                <a:solidFill>
                  <a:schemeClr val="bg1"/>
                </a:solidFill>
                <a:latin typeface="Montserrat" charset="0"/>
              </a:rPr>
              <a:t>PRECISION Vs. RECALL EXAMPLE </a:t>
            </a:r>
          </a:p>
        </p:txBody>
      </p:sp>
      <p:sp>
        <p:nvSpPr>
          <p:cNvPr id="5" name="Google Shape;121;p17">
            <a:extLst>
              <a:ext uri="{FF2B5EF4-FFF2-40B4-BE49-F238E27FC236}">
                <a16:creationId xmlns="" xmlns:a16="http://schemas.microsoft.com/office/drawing/2014/main" id="{AB940B69-069D-0E44-9B44-FACBE97ED73A}"/>
              </a:ext>
            </a:extLst>
          </p:cNvPr>
          <p:cNvSpPr txBox="1"/>
          <p:nvPr/>
        </p:nvSpPr>
        <p:spPr>
          <a:xfrm>
            <a:off x="695325" y="741577"/>
            <a:ext cx="5940423" cy="509374"/>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3200"/>
              <a:buFont typeface="Calibri"/>
              <a:buNone/>
              <a:tabLst/>
              <a:defRPr/>
            </a:pPr>
            <a:endParaRPr kumimoji="0" sz="3200" b="1" i="0" u="none" strike="noStrike" kern="0" cap="none" spc="0" normalizeH="0" baseline="0" noProof="0">
              <a:ln>
                <a:noFill/>
              </a:ln>
              <a:solidFill>
                <a:srgbClr val="124359"/>
              </a:solidFill>
              <a:effectLst/>
              <a:uLnTx/>
              <a:uFillTx/>
              <a:latin typeface="Montserrat Black"/>
              <a:ea typeface="Montserrat Black"/>
              <a:cs typeface="Montserrat Black"/>
              <a:sym typeface="Montserrat Black"/>
            </a:endParaRPr>
          </a:p>
        </p:txBody>
      </p:sp>
      <p:sp>
        <p:nvSpPr>
          <p:cNvPr id="6" name="Прямоугольник 11">
            <a:extLst>
              <a:ext uri="{FF2B5EF4-FFF2-40B4-BE49-F238E27FC236}">
                <a16:creationId xmlns="" xmlns:a16="http://schemas.microsoft.com/office/drawing/2014/main" id="{F794E0E4-A3CB-4342-9067-0BD04189F91E}"/>
              </a:ext>
            </a:extLst>
          </p:cNvPr>
          <p:cNvSpPr/>
          <p:nvPr/>
        </p:nvSpPr>
        <p:spPr>
          <a:xfrm>
            <a:off x="503442" y="4827932"/>
            <a:ext cx="10572601"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chemeClr val="bg1"/>
              </a:solidFill>
              <a:effectLst/>
              <a:uLnTx/>
              <a:uFillTx/>
              <a:latin typeface="Montserrat" charset="0"/>
              <a:ea typeface="Montserrat" charset="0"/>
              <a:cs typeface="Montserrat" charset="0"/>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CA" sz="1800" b="0" i="0" u="none" strike="noStrike" kern="1200" cap="none" spc="0" normalizeH="0" baseline="0" noProof="0" dirty="0">
                <a:ln>
                  <a:noFill/>
                </a:ln>
                <a:solidFill>
                  <a:schemeClr val="bg1"/>
                </a:solidFill>
                <a:effectLst/>
                <a:uLnTx/>
                <a:uFillTx/>
                <a:latin typeface="Montserrat" charset="0"/>
                <a:ea typeface="Montserrat" charset="0"/>
                <a:cs typeface="Montserrat" charset="0"/>
              </a:rPr>
              <a:t>Classiﬁcation Accuracy = (TP+TN) / (TP + TN + FP + FN) = 91%</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CA" sz="1800" b="0" i="0" u="none" strike="noStrike" kern="1200" cap="none" spc="0" normalizeH="0" baseline="0" noProof="0" dirty="0">
                <a:ln>
                  <a:noFill/>
                </a:ln>
                <a:solidFill>
                  <a:schemeClr val="bg1"/>
                </a:solidFill>
                <a:effectLst/>
                <a:uLnTx/>
                <a:uFillTx/>
                <a:latin typeface="Montserrat" charset="0"/>
                <a:ea typeface="Montserrat" charset="0"/>
                <a:cs typeface="Montserrat" charset="0"/>
              </a:rPr>
              <a:t>Precision = TP/Total TRUE Predictions = TP/ (TP+FP) = ½=50% </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CA" sz="1800" b="0" i="0" u="none" strike="noStrike" kern="1200" cap="none" spc="0" normalizeH="0" baseline="0" noProof="0" dirty="0">
                <a:ln>
                  <a:noFill/>
                </a:ln>
                <a:solidFill>
                  <a:schemeClr val="bg1"/>
                </a:solidFill>
                <a:effectLst/>
                <a:uLnTx/>
                <a:uFillTx/>
                <a:latin typeface="Montserrat" charset="0"/>
                <a:ea typeface="Montserrat" charset="0"/>
                <a:cs typeface="Montserrat" charset="0"/>
              </a:rPr>
              <a:t>Recall = TP/ Actual TRUE = TP/ (TP+FN) = 1/9 = 11%</a:t>
            </a:r>
          </a:p>
        </p:txBody>
      </p:sp>
      <p:sp>
        <p:nvSpPr>
          <p:cNvPr id="7" name="Google Shape;123;p17">
            <a:extLst>
              <a:ext uri="{FF2B5EF4-FFF2-40B4-BE49-F238E27FC236}">
                <a16:creationId xmlns="" xmlns:a16="http://schemas.microsoft.com/office/drawing/2014/main" id="{083C376A-7988-8142-BCC4-E56CCC6E4F55}"/>
              </a:ext>
            </a:extLst>
          </p:cNvPr>
          <p:cNvSpPr txBox="1"/>
          <p:nvPr/>
        </p:nvSpPr>
        <p:spPr>
          <a:xfrm>
            <a:off x="-2057104" y="1971850"/>
            <a:ext cx="5940423" cy="509374"/>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80000"/>
              </a:lnSpc>
              <a:spcBef>
                <a:spcPts val="0"/>
              </a:spcBef>
              <a:spcAft>
                <a:spcPts val="0"/>
              </a:spcAft>
              <a:buClr>
                <a:srgbClr val="124359"/>
              </a:buClr>
              <a:buSzPts val="3200"/>
              <a:buFont typeface="Montserrat Black"/>
              <a:buNone/>
              <a:tabLst/>
              <a:defRPr/>
            </a:pPr>
            <a:endParaRPr kumimoji="0" sz="3200" b="1" i="0" u="none" strike="noStrike" kern="0" cap="none" spc="0" normalizeH="0" baseline="0" noProof="0" dirty="0">
              <a:ln>
                <a:noFill/>
              </a:ln>
              <a:solidFill>
                <a:srgbClr val="124359"/>
              </a:solidFill>
              <a:effectLst/>
              <a:uLnTx/>
              <a:uFillTx/>
              <a:latin typeface="Montserrat Black"/>
              <a:ea typeface="Montserrat Black"/>
              <a:cs typeface="Montserrat Black"/>
              <a:sym typeface="Montserrat Black"/>
            </a:endParaRPr>
          </a:p>
        </p:txBody>
      </p:sp>
      <p:graphicFrame>
        <p:nvGraphicFramePr>
          <p:cNvPr id="8" name="Table 7">
            <a:extLst>
              <a:ext uri="{FF2B5EF4-FFF2-40B4-BE49-F238E27FC236}">
                <a16:creationId xmlns="" xmlns:a16="http://schemas.microsoft.com/office/drawing/2014/main" id="{878ED07D-4409-3A49-AE96-C7A8B78029C0}"/>
              </a:ext>
            </a:extLst>
          </p:cNvPr>
          <p:cNvGraphicFramePr>
            <a:graphicFrameLocks noGrp="1"/>
          </p:cNvGraphicFramePr>
          <p:nvPr>
            <p:extLst/>
          </p:nvPr>
        </p:nvGraphicFramePr>
        <p:xfrm>
          <a:off x="1808495" y="2453583"/>
          <a:ext cx="3236832" cy="2574512"/>
        </p:xfrm>
        <a:graphic>
          <a:graphicData uri="http://schemas.openxmlformats.org/drawingml/2006/table">
            <a:tbl>
              <a:tblPr firstRow="1" bandRow="1"/>
              <a:tblGrid>
                <a:gridCol w="1618416">
                  <a:extLst>
                    <a:ext uri="{9D8B030D-6E8A-4147-A177-3AD203B41FA5}">
                      <a16:colId xmlns="" xmlns:a16="http://schemas.microsoft.com/office/drawing/2014/main" val="20000"/>
                    </a:ext>
                  </a:extLst>
                </a:gridCol>
                <a:gridCol w="1618416">
                  <a:extLst>
                    <a:ext uri="{9D8B030D-6E8A-4147-A177-3AD203B41FA5}">
                      <a16:colId xmlns="" xmlns:a16="http://schemas.microsoft.com/office/drawing/2014/main" val="20001"/>
                    </a:ext>
                  </a:extLst>
                </a:gridCol>
              </a:tblGrid>
              <a:tr h="1303781">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sz="1800" b="1" kern="1200" dirty="0">
                        <a:solidFill>
                          <a:schemeClr val="tx1"/>
                        </a:solidFill>
                        <a:latin typeface="Roboto"/>
                        <a:ea typeface="+mn-ea"/>
                        <a:cs typeface="+mn-cs"/>
                      </a:endParaRPr>
                    </a:p>
                  </a:txBody>
                  <a:tcPr>
                    <a:lnL w="76200" cap="flat" cmpd="sng" algn="ctr">
                      <a:solidFill>
                        <a:srgbClr val="0A091B"/>
                      </a:solidFill>
                      <a:prstDash val="solid"/>
                      <a:round/>
                      <a:headEnd type="none" w="med" len="med"/>
                      <a:tailEnd type="none" w="med" len="med"/>
                    </a:lnL>
                    <a:lnR w="76200" cap="flat" cmpd="sng" algn="ctr">
                      <a:solidFill>
                        <a:srgbClr val="0A091B"/>
                      </a:solidFill>
                      <a:prstDash val="solid"/>
                      <a:round/>
                      <a:headEnd type="none" w="med" len="med"/>
                      <a:tailEnd type="none" w="med" len="med"/>
                    </a:lnR>
                    <a:lnT w="76200" cap="flat" cmpd="sng" algn="ctr">
                      <a:solidFill>
                        <a:srgbClr val="0A091B"/>
                      </a:solidFill>
                      <a:prstDash val="solid"/>
                      <a:round/>
                      <a:headEnd type="none" w="med" len="med"/>
                      <a:tailEnd type="none" w="med" len="med"/>
                    </a:lnT>
                    <a:lnB w="76200" cap="flat" cmpd="sng" algn="ctr">
                      <a:solidFill>
                        <a:srgbClr val="0A091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p>
                  </a:txBody>
                  <a:tcPr>
                    <a:lnL w="76200" cap="flat" cmpd="sng" algn="ctr">
                      <a:solidFill>
                        <a:srgbClr val="0A091B"/>
                      </a:solidFill>
                      <a:prstDash val="solid"/>
                      <a:round/>
                      <a:headEnd type="none" w="med" len="med"/>
                      <a:tailEnd type="none" w="med" len="med"/>
                    </a:lnL>
                    <a:lnR w="76200" cap="flat" cmpd="sng" algn="ctr">
                      <a:solidFill>
                        <a:srgbClr val="0A091B"/>
                      </a:solidFill>
                      <a:prstDash val="solid"/>
                      <a:round/>
                      <a:headEnd type="none" w="med" len="med"/>
                      <a:tailEnd type="none" w="med" len="med"/>
                    </a:lnR>
                    <a:lnT w="76200" cap="flat" cmpd="sng" algn="ctr">
                      <a:solidFill>
                        <a:srgbClr val="0A091B"/>
                      </a:solidFill>
                      <a:prstDash val="solid"/>
                      <a:round/>
                      <a:headEnd type="none" w="med" len="med"/>
                      <a:tailEnd type="none" w="med" len="med"/>
                    </a:lnT>
                    <a:lnB w="76200" cap="flat" cmpd="sng" algn="ctr">
                      <a:solidFill>
                        <a:srgbClr val="0A091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1270731">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p>
                  </a:txBody>
                  <a:tcPr>
                    <a:lnL w="76200" cap="flat" cmpd="sng" algn="ctr">
                      <a:solidFill>
                        <a:srgbClr val="0A091B"/>
                      </a:solidFill>
                      <a:prstDash val="solid"/>
                      <a:round/>
                      <a:headEnd type="none" w="med" len="med"/>
                      <a:tailEnd type="none" w="med" len="med"/>
                    </a:lnL>
                    <a:lnR w="76200" cap="flat" cmpd="sng" algn="ctr">
                      <a:solidFill>
                        <a:srgbClr val="0A091B"/>
                      </a:solidFill>
                      <a:prstDash val="solid"/>
                      <a:round/>
                      <a:headEnd type="none" w="med" len="med"/>
                      <a:tailEnd type="none" w="med" len="med"/>
                    </a:lnR>
                    <a:lnT w="76200" cap="flat" cmpd="sng" algn="ctr">
                      <a:solidFill>
                        <a:srgbClr val="0A091B"/>
                      </a:solidFill>
                      <a:prstDash val="solid"/>
                      <a:round/>
                      <a:headEnd type="none" w="med" len="med"/>
                      <a:tailEnd type="none" w="med" len="med"/>
                    </a:lnT>
                    <a:lnB w="76200" cap="flat" cmpd="sng" algn="ctr">
                      <a:solidFill>
                        <a:srgbClr val="0A091B"/>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p>
                  </a:txBody>
                  <a:tcPr>
                    <a:lnL w="76200" cap="flat" cmpd="sng" algn="ctr">
                      <a:solidFill>
                        <a:srgbClr val="0A091B"/>
                      </a:solidFill>
                      <a:prstDash val="solid"/>
                      <a:round/>
                      <a:headEnd type="none" w="med" len="med"/>
                      <a:tailEnd type="none" w="med" len="med"/>
                    </a:lnL>
                    <a:lnR w="76200" cap="flat" cmpd="sng" algn="ctr">
                      <a:solidFill>
                        <a:srgbClr val="0A091B"/>
                      </a:solidFill>
                      <a:prstDash val="solid"/>
                      <a:round/>
                      <a:headEnd type="none" w="med" len="med"/>
                      <a:tailEnd type="none" w="med" len="med"/>
                    </a:lnR>
                    <a:lnT w="76200" cap="flat" cmpd="sng" algn="ctr">
                      <a:solidFill>
                        <a:srgbClr val="0A091B"/>
                      </a:solidFill>
                      <a:prstDash val="solid"/>
                      <a:round/>
                      <a:headEnd type="none" w="med" len="med"/>
                      <a:tailEnd type="none" w="med" len="med"/>
                    </a:lnT>
                    <a:lnB w="76200" cap="flat" cmpd="sng" algn="ctr">
                      <a:solidFill>
                        <a:srgbClr val="0A091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bl>
          </a:graphicData>
        </a:graphic>
      </p:graphicFrame>
      <p:sp>
        <p:nvSpPr>
          <p:cNvPr id="9" name="Left Brace 8">
            <a:extLst>
              <a:ext uri="{FF2B5EF4-FFF2-40B4-BE49-F238E27FC236}">
                <a16:creationId xmlns="" xmlns:a16="http://schemas.microsoft.com/office/drawing/2014/main" id="{AF559562-2E19-7F44-AC9C-C7142A054922}"/>
              </a:ext>
            </a:extLst>
          </p:cNvPr>
          <p:cNvSpPr/>
          <p:nvPr/>
        </p:nvSpPr>
        <p:spPr>
          <a:xfrm>
            <a:off x="1164626" y="2446457"/>
            <a:ext cx="424543" cy="2432167"/>
          </a:xfrm>
          <a:prstGeom prst="leftBrace">
            <a:avLst>
              <a:gd name="adj1" fmla="val 123718"/>
              <a:gd name="adj2" fmla="val 50000"/>
            </a:avLst>
          </a:prstGeom>
          <a:noFill/>
          <a:ln w="57150" cap="flat" cmpd="sng" algn="ctr">
            <a:solidFill>
              <a:srgbClr val="FF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A091B"/>
              </a:solidFill>
              <a:effectLst/>
              <a:uLnTx/>
              <a:uFillTx/>
              <a:latin typeface="Roboto"/>
              <a:ea typeface="+mn-ea"/>
              <a:cs typeface="+mn-cs"/>
            </a:endParaRPr>
          </a:p>
        </p:txBody>
      </p:sp>
      <p:sp>
        <p:nvSpPr>
          <p:cNvPr id="10" name="Left Brace 9">
            <a:extLst>
              <a:ext uri="{FF2B5EF4-FFF2-40B4-BE49-F238E27FC236}">
                <a16:creationId xmlns="" xmlns:a16="http://schemas.microsoft.com/office/drawing/2014/main" id="{4D855C6F-28F2-394B-8130-289A80CBCE14}"/>
              </a:ext>
            </a:extLst>
          </p:cNvPr>
          <p:cNvSpPr/>
          <p:nvPr/>
        </p:nvSpPr>
        <p:spPr>
          <a:xfrm rot="5400000">
            <a:off x="3336574" y="402364"/>
            <a:ext cx="384139" cy="3306947"/>
          </a:xfrm>
          <a:prstGeom prst="leftBrace">
            <a:avLst>
              <a:gd name="adj1" fmla="val 123718"/>
              <a:gd name="adj2" fmla="val 50473"/>
            </a:avLst>
          </a:prstGeom>
          <a:noFill/>
          <a:ln w="57150" cap="flat" cmpd="sng" algn="ctr">
            <a:solidFill>
              <a:srgbClr val="FF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A091B"/>
              </a:solidFill>
              <a:effectLst/>
              <a:uLnTx/>
              <a:uFillTx/>
              <a:latin typeface="Roboto"/>
              <a:ea typeface="+mn-ea"/>
              <a:cs typeface="+mn-cs"/>
            </a:endParaRPr>
          </a:p>
        </p:txBody>
      </p:sp>
      <p:sp>
        <p:nvSpPr>
          <p:cNvPr id="11" name="TextBox 10">
            <a:extLst>
              <a:ext uri="{FF2B5EF4-FFF2-40B4-BE49-F238E27FC236}">
                <a16:creationId xmlns="" xmlns:a16="http://schemas.microsoft.com/office/drawing/2014/main" id="{F63BEB1B-9E51-4146-B48B-14BF83DBD444}"/>
              </a:ext>
            </a:extLst>
          </p:cNvPr>
          <p:cNvSpPr txBox="1"/>
          <p:nvPr/>
        </p:nvSpPr>
        <p:spPr>
          <a:xfrm rot="16200000">
            <a:off x="-484913" y="3494989"/>
            <a:ext cx="22878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Roboto"/>
                <a:ea typeface="+mn-ea"/>
                <a:cs typeface="+mn-cs"/>
              </a:rPr>
              <a:t>PREDICTIONS</a:t>
            </a:r>
            <a:endParaRPr kumimoji="0" lang="en-CA" sz="2400" b="1" i="0" u="none" strike="noStrike" kern="1200" cap="none" spc="0" normalizeH="0" baseline="0" noProof="0" dirty="0">
              <a:ln>
                <a:noFill/>
              </a:ln>
              <a:solidFill>
                <a:srgbClr val="FF0000"/>
              </a:solidFill>
              <a:effectLst/>
              <a:uLnTx/>
              <a:uFillTx/>
              <a:latin typeface="Roboto"/>
              <a:ea typeface="+mn-ea"/>
              <a:cs typeface="+mn-cs"/>
            </a:endParaRPr>
          </a:p>
        </p:txBody>
      </p:sp>
      <p:sp>
        <p:nvSpPr>
          <p:cNvPr id="12" name="TextBox 11">
            <a:extLst>
              <a:ext uri="{FF2B5EF4-FFF2-40B4-BE49-F238E27FC236}">
                <a16:creationId xmlns="" xmlns:a16="http://schemas.microsoft.com/office/drawing/2014/main" id="{BDEAC26C-0FE5-1C47-BF9D-61F9D9C263B7}"/>
              </a:ext>
            </a:extLst>
          </p:cNvPr>
          <p:cNvSpPr txBox="1"/>
          <p:nvPr/>
        </p:nvSpPr>
        <p:spPr>
          <a:xfrm>
            <a:off x="2308656" y="1226969"/>
            <a:ext cx="223651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Roboto"/>
                <a:ea typeface="+mn-ea"/>
                <a:cs typeface="+mn-cs"/>
              </a:rPr>
              <a:t>TRUE CLASS</a:t>
            </a:r>
            <a:endParaRPr kumimoji="0" lang="en-CA" sz="2400" b="1" i="0" u="none" strike="noStrike" kern="1200" cap="none" spc="0" normalizeH="0" baseline="0" noProof="0" dirty="0">
              <a:ln>
                <a:noFill/>
              </a:ln>
              <a:solidFill>
                <a:srgbClr val="FF0000"/>
              </a:solidFill>
              <a:effectLst/>
              <a:uLnTx/>
              <a:uFillTx/>
              <a:latin typeface="Roboto"/>
              <a:ea typeface="+mn-ea"/>
              <a:cs typeface="+mn-cs"/>
            </a:endParaRPr>
          </a:p>
        </p:txBody>
      </p:sp>
      <p:sp>
        <p:nvSpPr>
          <p:cNvPr id="13" name="TextBox 12">
            <a:extLst>
              <a:ext uri="{FF2B5EF4-FFF2-40B4-BE49-F238E27FC236}">
                <a16:creationId xmlns="" xmlns:a16="http://schemas.microsoft.com/office/drawing/2014/main" id="{B994BBAA-F79A-FF41-971F-9F6ACAA0EED5}"/>
              </a:ext>
            </a:extLst>
          </p:cNvPr>
          <p:cNvSpPr txBox="1"/>
          <p:nvPr/>
        </p:nvSpPr>
        <p:spPr>
          <a:xfrm>
            <a:off x="1992438" y="2907202"/>
            <a:ext cx="10928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Roboto"/>
                <a:ea typeface="+mn-ea"/>
                <a:cs typeface="+mn-cs"/>
              </a:rPr>
              <a:t>TP = 1</a:t>
            </a:r>
            <a:endParaRPr kumimoji="0" lang="en-CA" sz="2400" b="1" i="0" u="none" strike="noStrike" kern="1200" cap="none" spc="0" normalizeH="0" baseline="0" noProof="0" dirty="0">
              <a:ln>
                <a:noFill/>
              </a:ln>
              <a:solidFill>
                <a:srgbClr val="00B050"/>
              </a:solidFill>
              <a:effectLst/>
              <a:uLnTx/>
              <a:uFillTx/>
              <a:latin typeface="Roboto"/>
              <a:ea typeface="+mn-ea"/>
              <a:cs typeface="+mn-cs"/>
            </a:endParaRPr>
          </a:p>
        </p:txBody>
      </p:sp>
      <p:sp>
        <p:nvSpPr>
          <p:cNvPr id="14" name="TextBox 13">
            <a:extLst>
              <a:ext uri="{FF2B5EF4-FFF2-40B4-BE49-F238E27FC236}">
                <a16:creationId xmlns="" xmlns:a16="http://schemas.microsoft.com/office/drawing/2014/main" id="{36444D03-2B55-804E-8B09-308E14D8A363}"/>
              </a:ext>
            </a:extLst>
          </p:cNvPr>
          <p:cNvSpPr txBox="1"/>
          <p:nvPr/>
        </p:nvSpPr>
        <p:spPr>
          <a:xfrm>
            <a:off x="3629086" y="4167136"/>
            <a:ext cx="12875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Roboto"/>
                <a:ea typeface="+mn-ea"/>
                <a:cs typeface="+mn-cs"/>
              </a:rPr>
              <a:t>TN = 90</a:t>
            </a:r>
            <a:endParaRPr kumimoji="0" lang="en-CA" sz="2400" b="1" i="0" u="none" strike="noStrike" kern="1200" cap="none" spc="0" normalizeH="0" baseline="0" noProof="0" dirty="0">
              <a:ln>
                <a:noFill/>
              </a:ln>
              <a:solidFill>
                <a:srgbClr val="00B050"/>
              </a:solidFill>
              <a:effectLst/>
              <a:uLnTx/>
              <a:uFillTx/>
              <a:latin typeface="Roboto"/>
              <a:ea typeface="+mn-ea"/>
              <a:cs typeface="+mn-cs"/>
            </a:endParaRPr>
          </a:p>
        </p:txBody>
      </p:sp>
      <p:sp>
        <p:nvSpPr>
          <p:cNvPr id="15" name="TextBox 14">
            <a:extLst>
              <a:ext uri="{FF2B5EF4-FFF2-40B4-BE49-F238E27FC236}">
                <a16:creationId xmlns="" xmlns:a16="http://schemas.microsoft.com/office/drawing/2014/main" id="{DEDE83E6-7441-B24B-83AC-873B1CEE6AC5}"/>
              </a:ext>
            </a:extLst>
          </p:cNvPr>
          <p:cNvSpPr txBox="1"/>
          <p:nvPr/>
        </p:nvSpPr>
        <p:spPr>
          <a:xfrm>
            <a:off x="1408910" y="3054459"/>
            <a:ext cx="3642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Roboto"/>
                <a:ea typeface="+mn-ea"/>
                <a:cs typeface="+mn-cs"/>
              </a:rPr>
              <a:t>+</a:t>
            </a:r>
            <a:endParaRPr kumimoji="0" lang="en-CA" sz="2400" b="1" i="0" u="none" strike="noStrike" kern="1200" cap="none" spc="0" normalizeH="0" baseline="0" noProof="0" dirty="0">
              <a:ln>
                <a:noFill/>
              </a:ln>
              <a:solidFill>
                <a:srgbClr val="FF0000"/>
              </a:solidFill>
              <a:effectLst/>
              <a:uLnTx/>
              <a:uFillTx/>
              <a:latin typeface="Roboto"/>
              <a:ea typeface="+mn-ea"/>
              <a:cs typeface="+mn-cs"/>
            </a:endParaRPr>
          </a:p>
        </p:txBody>
      </p:sp>
      <p:sp>
        <p:nvSpPr>
          <p:cNvPr id="16" name="TextBox 15">
            <a:extLst>
              <a:ext uri="{FF2B5EF4-FFF2-40B4-BE49-F238E27FC236}">
                <a16:creationId xmlns="" xmlns:a16="http://schemas.microsoft.com/office/drawing/2014/main" id="{1DE1E037-458D-374C-AF49-DA5DF8B230F8}"/>
              </a:ext>
            </a:extLst>
          </p:cNvPr>
          <p:cNvSpPr txBox="1"/>
          <p:nvPr/>
        </p:nvSpPr>
        <p:spPr>
          <a:xfrm>
            <a:off x="1427397" y="4137627"/>
            <a:ext cx="2537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Roboto"/>
                <a:ea typeface="+mn-ea"/>
                <a:cs typeface="+mn-cs"/>
              </a:rPr>
              <a:t>-</a:t>
            </a:r>
            <a:endParaRPr kumimoji="0" lang="en-CA" sz="2400" b="1" i="0" u="none" strike="noStrike" kern="1200" cap="none" spc="0" normalizeH="0" baseline="0" noProof="0" dirty="0">
              <a:ln>
                <a:noFill/>
              </a:ln>
              <a:solidFill>
                <a:srgbClr val="FF0000"/>
              </a:solidFill>
              <a:effectLst/>
              <a:uLnTx/>
              <a:uFillTx/>
              <a:latin typeface="Roboto"/>
              <a:ea typeface="+mn-ea"/>
              <a:cs typeface="+mn-cs"/>
            </a:endParaRPr>
          </a:p>
        </p:txBody>
      </p:sp>
      <p:sp>
        <p:nvSpPr>
          <p:cNvPr id="17" name="TextBox 16">
            <a:extLst>
              <a:ext uri="{FF2B5EF4-FFF2-40B4-BE49-F238E27FC236}">
                <a16:creationId xmlns="" xmlns:a16="http://schemas.microsoft.com/office/drawing/2014/main" id="{39EEE9A3-39BF-6D42-98F3-B74441D05F6A}"/>
              </a:ext>
            </a:extLst>
          </p:cNvPr>
          <p:cNvSpPr txBox="1"/>
          <p:nvPr/>
        </p:nvSpPr>
        <p:spPr>
          <a:xfrm>
            <a:off x="2497433" y="1994600"/>
            <a:ext cx="3642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Roboto"/>
                <a:ea typeface="+mn-ea"/>
                <a:cs typeface="+mn-cs"/>
              </a:rPr>
              <a:t>+</a:t>
            </a:r>
            <a:endParaRPr kumimoji="0" lang="en-CA" sz="2400" b="1" i="0" u="none" strike="noStrike" kern="1200" cap="none" spc="0" normalizeH="0" baseline="0" noProof="0" dirty="0">
              <a:ln>
                <a:noFill/>
              </a:ln>
              <a:solidFill>
                <a:srgbClr val="FF0000"/>
              </a:solidFill>
              <a:effectLst/>
              <a:uLnTx/>
              <a:uFillTx/>
              <a:latin typeface="Roboto"/>
              <a:ea typeface="+mn-ea"/>
              <a:cs typeface="+mn-cs"/>
            </a:endParaRPr>
          </a:p>
        </p:txBody>
      </p:sp>
      <p:sp>
        <p:nvSpPr>
          <p:cNvPr id="18" name="TextBox 17">
            <a:extLst>
              <a:ext uri="{FF2B5EF4-FFF2-40B4-BE49-F238E27FC236}">
                <a16:creationId xmlns="" xmlns:a16="http://schemas.microsoft.com/office/drawing/2014/main" id="{11D86874-7B9F-F041-8D48-6B8AB745E25B}"/>
              </a:ext>
            </a:extLst>
          </p:cNvPr>
          <p:cNvSpPr txBox="1"/>
          <p:nvPr/>
        </p:nvSpPr>
        <p:spPr>
          <a:xfrm>
            <a:off x="4013545" y="1938840"/>
            <a:ext cx="2537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Roboto"/>
                <a:ea typeface="+mn-ea"/>
                <a:cs typeface="+mn-cs"/>
              </a:rPr>
              <a:t>-</a:t>
            </a:r>
            <a:endParaRPr kumimoji="0" lang="en-CA" sz="2400" b="1" i="0" u="none" strike="noStrike" kern="1200" cap="none" spc="0" normalizeH="0" baseline="0" noProof="0" dirty="0">
              <a:ln>
                <a:noFill/>
              </a:ln>
              <a:solidFill>
                <a:srgbClr val="FF0000"/>
              </a:solidFill>
              <a:effectLst/>
              <a:uLnTx/>
              <a:uFillTx/>
              <a:latin typeface="Roboto"/>
              <a:ea typeface="+mn-ea"/>
              <a:cs typeface="+mn-cs"/>
            </a:endParaRPr>
          </a:p>
        </p:txBody>
      </p:sp>
      <p:sp>
        <p:nvSpPr>
          <p:cNvPr id="19" name="TextBox 18">
            <a:extLst>
              <a:ext uri="{FF2B5EF4-FFF2-40B4-BE49-F238E27FC236}">
                <a16:creationId xmlns="" xmlns:a16="http://schemas.microsoft.com/office/drawing/2014/main" id="{2714C5DA-59D6-3648-AEFB-35F893737E7D}"/>
              </a:ext>
            </a:extLst>
          </p:cNvPr>
          <p:cNvSpPr txBox="1"/>
          <p:nvPr/>
        </p:nvSpPr>
        <p:spPr>
          <a:xfrm>
            <a:off x="3698723" y="2907202"/>
            <a:ext cx="10928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Roboto"/>
                <a:ea typeface="+mn-ea"/>
                <a:cs typeface="+mn-cs"/>
              </a:rPr>
              <a:t>FP = 1</a:t>
            </a:r>
            <a:endParaRPr kumimoji="0" lang="en-CA" sz="2400" b="1" i="0" u="none" strike="noStrike" kern="1200" cap="none" spc="0" normalizeH="0" baseline="0" noProof="0" dirty="0">
              <a:ln>
                <a:noFill/>
              </a:ln>
              <a:solidFill>
                <a:srgbClr val="FFC000"/>
              </a:solidFill>
              <a:effectLst/>
              <a:uLnTx/>
              <a:uFillTx/>
              <a:latin typeface="Roboto"/>
              <a:ea typeface="+mn-ea"/>
              <a:cs typeface="+mn-cs"/>
            </a:endParaRPr>
          </a:p>
        </p:txBody>
      </p:sp>
      <p:sp>
        <p:nvSpPr>
          <p:cNvPr id="20" name="TextBox 19">
            <a:extLst>
              <a:ext uri="{FF2B5EF4-FFF2-40B4-BE49-F238E27FC236}">
                <a16:creationId xmlns="" xmlns:a16="http://schemas.microsoft.com/office/drawing/2014/main" id="{4DA900B8-3304-534E-AF7C-7FB1B6E85AF5}"/>
              </a:ext>
            </a:extLst>
          </p:cNvPr>
          <p:cNvSpPr txBox="1"/>
          <p:nvPr/>
        </p:nvSpPr>
        <p:spPr>
          <a:xfrm>
            <a:off x="2037033" y="4183160"/>
            <a:ext cx="11160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Roboto"/>
                <a:ea typeface="+mn-ea"/>
                <a:cs typeface="+mn-cs"/>
              </a:rPr>
              <a:t>FN = 8</a:t>
            </a:r>
            <a:endParaRPr kumimoji="0" lang="en-CA" sz="2400" b="1" i="0" u="none" strike="noStrike" kern="1200" cap="none" spc="0" normalizeH="0" baseline="0" noProof="0" dirty="0">
              <a:ln>
                <a:noFill/>
              </a:ln>
              <a:solidFill>
                <a:srgbClr val="FF0000"/>
              </a:solidFill>
              <a:effectLst/>
              <a:uLnTx/>
              <a:uFillTx/>
              <a:latin typeface="Roboto"/>
              <a:ea typeface="+mn-ea"/>
              <a:cs typeface="+mn-cs"/>
            </a:endParaRPr>
          </a:p>
        </p:txBody>
      </p:sp>
      <p:sp>
        <p:nvSpPr>
          <p:cNvPr id="21" name="Content Placeholder 2">
            <a:extLst>
              <a:ext uri="{FF2B5EF4-FFF2-40B4-BE49-F238E27FC236}">
                <a16:creationId xmlns="" xmlns:a16="http://schemas.microsoft.com/office/drawing/2014/main" id="{CA549ABB-E3EA-9C47-9804-7BA5DA1F5267}"/>
              </a:ext>
            </a:extLst>
          </p:cNvPr>
          <p:cNvSpPr txBox="1">
            <a:spLocks/>
          </p:cNvSpPr>
          <p:nvPr/>
        </p:nvSpPr>
        <p:spPr>
          <a:xfrm>
            <a:off x="5711766" y="2812640"/>
            <a:ext cx="5767184"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800" dirty="0">
                <a:solidFill>
                  <a:schemeClr val="bg1"/>
                </a:solidFill>
                <a:latin typeface="Montserrat"/>
              </a:rPr>
              <a:t>Accuracy is generally misleading and is not enough to assess the performance of a classifier. </a:t>
            </a:r>
          </a:p>
          <a:p>
            <a:pPr marL="342900" indent="-342900" algn="l">
              <a:buFont typeface="Arial" panose="020B0604020202020204" pitchFamily="34" charset="0"/>
              <a:buChar char="•"/>
            </a:pPr>
            <a:r>
              <a:rPr lang="en-US" sz="1800" dirty="0">
                <a:solidFill>
                  <a:schemeClr val="bg1"/>
                </a:solidFill>
                <a:latin typeface="Montserrat"/>
              </a:rPr>
              <a:t>Recall is an important KPI in situations where:</a:t>
            </a:r>
          </a:p>
          <a:p>
            <a:pPr marL="800100" lvl="1" indent="-342900" algn="l">
              <a:buFont typeface="Courier New" panose="02070309020205020404" pitchFamily="49" charset="0"/>
              <a:buChar char="o"/>
            </a:pPr>
            <a:r>
              <a:rPr lang="en-US" sz="1800" dirty="0">
                <a:solidFill>
                  <a:schemeClr val="bg1"/>
                </a:solidFill>
                <a:latin typeface="Montserrat"/>
              </a:rPr>
              <a:t>Dataset is highly unbalanced; cases when you have small cancer patients compared to healthy ones.</a:t>
            </a:r>
          </a:p>
          <a:p>
            <a:pPr marL="342900" indent="-342900" algn="l">
              <a:buFont typeface="Arial" panose="020B0604020202020204" pitchFamily="34" charset="0"/>
              <a:buChar char="•"/>
            </a:pPr>
            <a:endParaRPr lang="en-US" sz="1800" dirty="0">
              <a:solidFill>
                <a:schemeClr val="bg1"/>
              </a:solidFill>
              <a:latin typeface="Montserrat"/>
            </a:endParaRPr>
          </a:p>
        </p:txBody>
      </p:sp>
      <p:sp>
        <p:nvSpPr>
          <p:cNvPr id="2" name="TextBox 1">
            <a:extLst>
              <a:ext uri="{FF2B5EF4-FFF2-40B4-BE49-F238E27FC236}">
                <a16:creationId xmlns="" xmlns:a16="http://schemas.microsoft.com/office/drawing/2014/main" id="{A34457EF-7B0F-4395-9E0D-2BACD395F556}"/>
              </a:ext>
            </a:extLst>
          </p:cNvPr>
          <p:cNvSpPr txBox="1"/>
          <p:nvPr/>
        </p:nvSpPr>
        <p:spPr>
          <a:xfrm>
            <a:off x="6795448" y="1307670"/>
            <a:ext cx="2998796" cy="1200329"/>
          </a:xfrm>
          <a:prstGeom prst="rect">
            <a:avLst/>
          </a:prstGeom>
          <a:ln w="7620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CA" b="1" dirty="0"/>
              <a:t>FACTS: </a:t>
            </a:r>
          </a:p>
          <a:p>
            <a:pPr algn="ctr"/>
            <a:r>
              <a:rPr lang="en-CA" b="1" dirty="0"/>
              <a:t>100 PATIENTS TOTAL</a:t>
            </a:r>
          </a:p>
          <a:p>
            <a:pPr algn="ctr"/>
            <a:r>
              <a:rPr lang="en-CA" b="1" dirty="0"/>
              <a:t>91 PATIENTS ARE HEALTHY </a:t>
            </a:r>
          </a:p>
          <a:p>
            <a:pPr algn="ctr"/>
            <a:r>
              <a:rPr lang="en-CA" b="1" dirty="0"/>
              <a:t>9 PATIENTS HAVE CANCER</a:t>
            </a:r>
            <a:endParaRPr lang="en-US" b="1" dirty="0"/>
          </a:p>
        </p:txBody>
      </p:sp>
    </p:spTree>
    <p:extLst>
      <p:ext uri="{BB962C8B-B14F-4D97-AF65-F5344CB8AC3E}">
        <p14:creationId xmlns:p14="http://schemas.microsoft.com/office/powerpoint/2010/main" val="145175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3" grpId="0"/>
      <p:bldP spid="14" grpId="0"/>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267;p37" descr="Picture 8"/>
          <p:cNvPicPr preferRelativeResize="0"/>
          <p:nvPr/>
        </p:nvPicPr>
        <p:blipFill rotWithShape="1">
          <a:blip r:embed="rId2">
            <a:alphaModFix/>
          </a:blip>
          <a:srcRect r="5565"/>
          <a:stretch/>
        </p:blipFill>
        <p:spPr>
          <a:xfrm>
            <a:off x="-648" y="-26581"/>
            <a:ext cx="12192649" cy="6884582"/>
          </a:xfrm>
          <a:prstGeom prst="rect">
            <a:avLst/>
          </a:prstGeom>
          <a:noFill/>
          <a:ln>
            <a:noFill/>
          </a:ln>
        </p:spPr>
      </p:pic>
      <p:sp>
        <p:nvSpPr>
          <p:cNvPr id="4" name="Прямоугольник 9">
            <a:extLst>
              <a:ext uri="{FF2B5EF4-FFF2-40B4-BE49-F238E27FC236}">
                <a16:creationId xmlns="" xmlns:a16="http://schemas.microsoft.com/office/drawing/2014/main" id="{3EB0C055-FD6D-814B-97D3-04BFC9F14AE5}"/>
              </a:ext>
            </a:extLst>
          </p:cNvPr>
          <p:cNvSpPr/>
          <p:nvPr/>
        </p:nvSpPr>
        <p:spPr>
          <a:xfrm>
            <a:off x="302428" y="0"/>
            <a:ext cx="6805325" cy="830997"/>
          </a:xfrm>
          <a:prstGeom prst="rect">
            <a:avLst/>
          </a:prstGeom>
          <a:noFill/>
          <a:ln>
            <a:noFill/>
          </a:ln>
        </p:spPr>
        <p:txBody>
          <a:bodyPr spcFirstLastPara="1" wrap="square" lIns="45700" tIns="45700" rIns="45700" bIns="45700" anchor="t" anchorCtr="0">
            <a:spAutoFit/>
          </a:bodyPr>
          <a:lstStyle/>
          <a:p>
            <a:pPr>
              <a:buClr>
                <a:srgbClr val="FFFFFF"/>
              </a:buClr>
              <a:buSzPts val="2400"/>
              <a:buFont typeface="Montserrat"/>
              <a:buNone/>
            </a:pPr>
            <a:r>
              <a:rPr lang="en-CA" sz="2400" b="1" dirty="0">
                <a:solidFill>
                  <a:srgbClr val="FFFFFF"/>
                </a:solidFill>
                <a:latin typeface="Montserrat"/>
                <a:ea typeface="Montserrat"/>
                <a:cs typeface="Montserrat"/>
              </a:rPr>
              <a:t>ROC (RECEIVER OPERATING CHARACTERISTIC CURVE) </a:t>
            </a:r>
          </a:p>
        </p:txBody>
      </p:sp>
      <p:pic>
        <p:nvPicPr>
          <p:cNvPr id="5" name="Picture 2" descr="File:Roccurves.png">
            <a:extLst>
              <a:ext uri="{FF2B5EF4-FFF2-40B4-BE49-F238E27FC236}">
                <a16:creationId xmlns="" xmlns:a16="http://schemas.microsoft.com/office/drawing/2014/main" id="{E6E0F0BD-D841-8D40-8D8D-58A2587DF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28" y="1532369"/>
            <a:ext cx="4331630" cy="4201681"/>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554720B9-4B52-F64C-A8D3-588C257C8170}"/>
              </a:ext>
            </a:extLst>
          </p:cNvPr>
          <p:cNvSpPr/>
          <p:nvPr/>
        </p:nvSpPr>
        <p:spPr>
          <a:xfrm>
            <a:off x="2775782" y="6223895"/>
            <a:ext cx="5668539" cy="307777"/>
          </a:xfrm>
          <a:prstGeom prst="rect">
            <a:avLst/>
          </a:prstGeom>
        </p:spPr>
        <p:txBody>
          <a:bodyPr wrap="none">
            <a:spAutoFit/>
          </a:bodyPr>
          <a:lstStyle/>
          <a:p>
            <a:r>
              <a:rPr lang="en-US" dirty="0">
                <a:solidFill>
                  <a:schemeClr val="bg1"/>
                </a:solidFill>
                <a:hlinkClick r:id="rId4">
                  <a:extLst>
                    <a:ext uri="{A12FA001-AC4F-418D-AE19-62706E023703}">
                      <ahyp:hlinkClr xmlns="" xmlns:ahyp="http://schemas.microsoft.com/office/drawing/2018/hyperlinkcolor" val="tx"/>
                    </a:ext>
                  </a:extLst>
                </a:hlinkClick>
              </a:rPr>
              <a:t>Photo Credit: https://commons.wikimedia.org/wiki/File:Roccurves.png</a:t>
            </a:r>
            <a:endParaRPr lang="en-US" dirty="0">
              <a:solidFill>
                <a:schemeClr val="bg1"/>
              </a:solidFill>
            </a:endParaRPr>
          </a:p>
        </p:txBody>
      </p:sp>
      <p:sp>
        <p:nvSpPr>
          <p:cNvPr id="7" name="Прямоугольник 11">
            <a:extLst>
              <a:ext uri="{FF2B5EF4-FFF2-40B4-BE49-F238E27FC236}">
                <a16:creationId xmlns="" xmlns:a16="http://schemas.microsoft.com/office/drawing/2014/main" id="{E60A35AD-E369-FB49-A52C-A2E4E8C7E0A3}"/>
              </a:ext>
            </a:extLst>
          </p:cNvPr>
          <p:cNvSpPr/>
          <p:nvPr/>
        </p:nvSpPr>
        <p:spPr>
          <a:xfrm>
            <a:off x="4838104" y="1769313"/>
            <a:ext cx="7167569" cy="2677656"/>
          </a:xfrm>
          <a:prstGeom prst="rect">
            <a:avLst/>
          </a:prstGeom>
        </p:spPr>
        <p:txBody>
          <a:bodyPr wrap="square">
            <a:spAutoFit/>
          </a:bodyPr>
          <a:lstStyle/>
          <a:p>
            <a:pPr marL="285750" lvl="0" indent="-285750">
              <a:buFont typeface="Arial" panose="020B0604020202020204" pitchFamily="34" charset="0"/>
              <a:buChar char="•"/>
              <a:defRPr/>
            </a:pPr>
            <a:r>
              <a:rPr lang="en-CA" altLang="en-US" dirty="0">
                <a:solidFill>
                  <a:schemeClr val="bg1"/>
                </a:solidFill>
                <a:latin typeface="Montserrat"/>
                <a:cs typeface="Arial" panose="020B0604020202020204" pitchFamily="34" charset="0"/>
              </a:rPr>
              <a:t>ROC Curve is a metric that assesses the model ability to distinguish between binary (0 or 1) classes. </a:t>
            </a:r>
          </a:p>
          <a:p>
            <a:pPr marL="285750" lvl="0" indent="-285750">
              <a:buFont typeface="Arial" panose="020B0604020202020204" pitchFamily="34" charset="0"/>
              <a:buChar char="•"/>
              <a:defRPr/>
            </a:pPr>
            <a:r>
              <a:rPr lang="en-US" altLang="en-US" dirty="0">
                <a:solidFill>
                  <a:schemeClr val="bg1"/>
                </a:solidFill>
                <a:latin typeface="Montserrat"/>
                <a:cs typeface="Arial" panose="020B0604020202020204" pitchFamily="34" charset="0"/>
              </a:rPr>
              <a:t>The ROC curve is created by plotting the true positive rate (TPR) against the false positive rate (FPR) at various threshold settings. </a:t>
            </a:r>
          </a:p>
          <a:p>
            <a:pPr marL="285750" lvl="0" indent="-285750">
              <a:buFont typeface="Arial" panose="020B0604020202020204" pitchFamily="34" charset="0"/>
              <a:buChar char="•"/>
              <a:defRPr/>
            </a:pPr>
            <a:r>
              <a:rPr lang="en-US" altLang="en-US" dirty="0">
                <a:solidFill>
                  <a:schemeClr val="bg1"/>
                </a:solidFill>
                <a:latin typeface="Montserrat"/>
                <a:cs typeface="Arial" panose="020B0604020202020204" pitchFamily="34" charset="0"/>
              </a:rPr>
              <a:t>The true-positive rate is also known as sensitivity, recall or probability of detection in machine learning. </a:t>
            </a:r>
          </a:p>
          <a:p>
            <a:pPr marL="285750" lvl="0" indent="-285750">
              <a:buFont typeface="Arial" panose="020B0604020202020204" pitchFamily="34" charset="0"/>
              <a:buChar char="•"/>
              <a:defRPr/>
            </a:pPr>
            <a:r>
              <a:rPr lang="en-US" altLang="en-US" dirty="0">
                <a:solidFill>
                  <a:schemeClr val="bg1"/>
                </a:solidFill>
                <a:latin typeface="Montserrat"/>
                <a:cs typeface="Arial" panose="020B0604020202020204" pitchFamily="34" charset="0"/>
              </a:rPr>
              <a:t>The false-positive rate is also known as the probability of false alarm and can be calculated as (1 − specificity). </a:t>
            </a:r>
          </a:p>
          <a:p>
            <a:pPr marL="285750" lvl="0" indent="-285750">
              <a:buFont typeface="Arial" panose="020B0604020202020204" pitchFamily="34" charset="0"/>
              <a:buChar char="•"/>
              <a:defRPr/>
            </a:pPr>
            <a:r>
              <a:rPr lang="en-CA" dirty="0">
                <a:solidFill>
                  <a:schemeClr val="bg1"/>
                </a:solidFill>
                <a:latin typeface="Montserrat"/>
                <a:cs typeface="Arial" panose="020B0604020202020204" pitchFamily="34" charset="0"/>
              </a:rPr>
              <a:t>Points above the diagonal line represent good classification (better than random)</a:t>
            </a:r>
          </a:p>
          <a:p>
            <a:pPr marL="285750" lvl="0" indent="-285750">
              <a:buFont typeface="Arial" panose="020B0604020202020204" pitchFamily="34" charset="0"/>
              <a:buChar char="•"/>
              <a:defRPr/>
            </a:pPr>
            <a:r>
              <a:rPr lang="en-CA" dirty="0">
                <a:solidFill>
                  <a:schemeClr val="bg1"/>
                </a:solidFill>
                <a:latin typeface="Montserrat"/>
                <a:cs typeface="Arial" panose="020B0604020202020204" pitchFamily="34" charset="0"/>
              </a:rPr>
              <a:t>The model performance improves if it becomes skewed towards the upper left corner. </a:t>
            </a:r>
          </a:p>
        </p:txBody>
      </p:sp>
      <p:sp>
        <p:nvSpPr>
          <p:cNvPr id="9" name="AutoShape 4" descr="-\infty ">
            <a:extLst>
              <a:ext uri="{FF2B5EF4-FFF2-40B4-BE49-F238E27FC236}">
                <a16:creationId xmlns="" xmlns:a16="http://schemas.microsoft.com/office/drawing/2014/main" id="{48172954-64D0-6447-8924-77B1F865B24C}"/>
              </a:ext>
            </a:extLst>
          </p:cNvPr>
          <p:cNvSpPr>
            <a:spLocks noChangeAspect="1" noChangeArrowheads="1"/>
          </p:cNvSpPr>
          <p:nvPr/>
        </p:nvSpPr>
        <p:spPr bwMode="auto">
          <a:xfrm>
            <a:off x="47936150" y="-2206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spTree>
    <p:extLst>
      <p:ext uri="{BB962C8B-B14F-4D97-AF65-F5344CB8AC3E}">
        <p14:creationId xmlns:p14="http://schemas.microsoft.com/office/powerpoint/2010/main" val="6472297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 name="Google Shape;267;p37"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4" name="Прямоугольник 9">
            <a:extLst>
              <a:ext uri="{FF2B5EF4-FFF2-40B4-BE49-F238E27FC236}">
                <a16:creationId xmlns="" xmlns:a16="http://schemas.microsoft.com/office/drawing/2014/main" id="{EA9CA3CE-E973-3B42-8CA2-71D9F4FB45C7}"/>
              </a:ext>
            </a:extLst>
          </p:cNvPr>
          <p:cNvSpPr/>
          <p:nvPr/>
        </p:nvSpPr>
        <p:spPr>
          <a:xfrm>
            <a:off x="300081" y="169561"/>
            <a:ext cx="11591190" cy="461665"/>
          </a:xfrm>
          <a:prstGeom prst="rect">
            <a:avLst/>
          </a:prstGeom>
          <a:noFill/>
          <a:ln>
            <a:noFill/>
          </a:ln>
        </p:spPr>
        <p:txBody>
          <a:bodyPr spcFirstLastPara="1" wrap="square" lIns="45700" tIns="45700" rIns="45700" bIns="45700" anchor="t" anchorCtr="0">
            <a:spAutoFit/>
          </a:bodyPr>
          <a:lstStyle/>
          <a:p>
            <a:pPr>
              <a:buClr>
                <a:srgbClr val="FFFFFF"/>
              </a:buClr>
              <a:buSzPts val="2400"/>
              <a:buFont typeface="Montserrat"/>
              <a:buNone/>
            </a:pPr>
            <a:r>
              <a:rPr lang="en-CA" sz="2400" b="1" dirty="0">
                <a:solidFill>
                  <a:srgbClr val="FFFFFF"/>
                </a:solidFill>
                <a:latin typeface="Montserrat"/>
                <a:ea typeface="Montserrat"/>
                <a:cs typeface="Montserrat"/>
              </a:rPr>
              <a:t>AUC (AREA UNDER CURVE) </a:t>
            </a:r>
          </a:p>
        </p:txBody>
      </p:sp>
      <p:sp>
        <p:nvSpPr>
          <p:cNvPr id="5" name="Прямоугольник 11">
            <a:extLst>
              <a:ext uri="{FF2B5EF4-FFF2-40B4-BE49-F238E27FC236}">
                <a16:creationId xmlns="" xmlns:a16="http://schemas.microsoft.com/office/drawing/2014/main" id="{B4D40B56-A97A-E947-A783-97D7FC660A37}"/>
              </a:ext>
            </a:extLst>
          </p:cNvPr>
          <p:cNvSpPr/>
          <p:nvPr/>
        </p:nvSpPr>
        <p:spPr>
          <a:xfrm>
            <a:off x="6655238" y="1098450"/>
            <a:ext cx="5182950" cy="2462213"/>
          </a:xfrm>
          <a:prstGeom prst="rect">
            <a:avLst/>
          </a:prstGeom>
        </p:spPr>
        <p:txBody>
          <a:bodyPr wrap="square">
            <a:spAutoFit/>
          </a:bodyPr>
          <a:lstStyle/>
          <a:p>
            <a:pPr marL="285750" lvl="0" indent="-285750">
              <a:buFont typeface="Arial" panose="020B0604020202020204" pitchFamily="34" charset="0"/>
              <a:buChar char="•"/>
              <a:defRPr/>
            </a:pPr>
            <a:endParaRPr lang="en-CA" altLang="en-US" dirty="0">
              <a:solidFill>
                <a:schemeClr val="bg1"/>
              </a:solidFill>
              <a:latin typeface="Montserrat"/>
              <a:cs typeface="Arial" panose="020B0604020202020204" pitchFamily="34" charset="0"/>
            </a:endParaRPr>
          </a:p>
          <a:p>
            <a:pPr marL="285750" lvl="0" indent="-285750">
              <a:buFont typeface="Arial" panose="020B0604020202020204" pitchFamily="34" charset="0"/>
              <a:buChar char="•"/>
              <a:defRPr/>
            </a:pPr>
            <a:endParaRPr lang="en-CA" altLang="en-US" dirty="0">
              <a:solidFill>
                <a:schemeClr val="bg1"/>
              </a:solidFill>
              <a:latin typeface="Montserrat"/>
              <a:cs typeface="Arial" panose="020B0604020202020204" pitchFamily="34" charset="0"/>
            </a:endParaRPr>
          </a:p>
          <a:p>
            <a:pPr marL="285750" lvl="0" indent="-285750">
              <a:buFont typeface="Arial" panose="020B0604020202020204" pitchFamily="34" charset="0"/>
              <a:buChar char="•"/>
              <a:defRPr/>
            </a:pPr>
            <a:r>
              <a:rPr lang="en-CA" altLang="en-US" dirty="0">
                <a:solidFill>
                  <a:schemeClr val="bg1"/>
                </a:solidFill>
                <a:latin typeface="Montserrat"/>
                <a:cs typeface="Arial" panose="020B0604020202020204" pitchFamily="34" charset="0"/>
              </a:rPr>
              <a:t>The light blue area represents the area Under the Curve of the Receiver Operating Characteristic (AUROC). </a:t>
            </a:r>
          </a:p>
          <a:p>
            <a:pPr marL="285750" lvl="0" indent="-285750">
              <a:buFont typeface="Arial" panose="020B0604020202020204" pitchFamily="34" charset="0"/>
              <a:buChar char="•"/>
              <a:defRPr/>
            </a:pPr>
            <a:r>
              <a:rPr lang="en-CA" altLang="en-US" dirty="0">
                <a:solidFill>
                  <a:schemeClr val="bg1"/>
                </a:solidFill>
                <a:latin typeface="Montserrat"/>
                <a:cs typeface="Arial" panose="020B0604020202020204" pitchFamily="34" charset="0"/>
              </a:rPr>
              <a:t>The diagonal dashed red line represents the ROC curve of a random predictor with AUROC of 0.5. </a:t>
            </a:r>
          </a:p>
          <a:p>
            <a:pPr marL="285750" lvl="0" indent="-285750">
              <a:buFont typeface="Arial" panose="020B0604020202020204" pitchFamily="34" charset="0"/>
              <a:buChar char="•"/>
              <a:defRPr/>
            </a:pPr>
            <a:r>
              <a:rPr lang="en-CA" altLang="en-US" dirty="0">
                <a:solidFill>
                  <a:schemeClr val="bg1"/>
                </a:solidFill>
                <a:latin typeface="Montserrat"/>
                <a:cs typeface="Arial" panose="020B0604020202020204" pitchFamily="34" charset="0"/>
              </a:rPr>
              <a:t>If ROC AUC = 1, perfect classifier</a:t>
            </a:r>
          </a:p>
          <a:p>
            <a:pPr marL="285750" lvl="0" indent="-285750">
              <a:buFont typeface="Arial" panose="020B0604020202020204" pitchFamily="34" charset="0"/>
              <a:buChar char="•"/>
              <a:defRPr/>
            </a:pPr>
            <a:r>
              <a:rPr lang="en-CA" altLang="en-US" dirty="0">
                <a:solidFill>
                  <a:schemeClr val="bg1"/>
                </a:solidFill>
                <a:latin typeface="Montserrat"/>
                <a:cs typeface="Arial" panose="020B0604020202020204" pitchFamily="34" charset="0"/>
              </a:rPr>
              <a:t>Predictor #1 is better than predictor #2</a:t>
            </a:r>
          </a:p>
          <a:p>
            <a:pPr marL="285750" lvl="0" indent="-285750">
              <a:buFont typeface="Arial" panose="020B0604020202020204" pitchFamily="34" charset="0"/>
              <a:buChar char="•"/>
              <a:defRPr/>
            </a:pPr>
            <a:r>
              <a:rPr lang="en-CA" altLang="en-US" dirty="0">
                <a:solidFill>
                  <a:schemeClr val="bg1"/>
                </a:solidFill>
                <a:latin typeface="Montserrat"/>
                <a:cs typeface="Arial" panose="020B0604020202020204" pitchFamily="34" charset="0"/>
              </a:rPr>
              <a:t>Higher the AUC, the better the model is at predicting 0s as 0s and 1s as 1s. </a:t>
            </a:r>
            <a:endParaRPr lang="en-CA" dirty="0">
              <a:solidFill>
                <a:schemeClr val="bg1"/>
              </a:solidFill>
              <a:latin typeface="Montserrat"/>
              <a:cs typeface="Arial" panose="020B0604020202020204" pitchFamily="34" charset="0"/>
            </a:endParaRPr>
          </a:p>
        </p:txBody>
      </p:sp>
      <p:sp>
        <p:nvSpPr>
          <p:cNvPr id="7" name="AutoShape 4" descr="-\infty ">
            <a:extLst>
              <a:ext uri="{FF2B5EF4-FFF2-40B4-BE49-F238E27FC236}">
                <a16:creationId xmlns="" xmlns:a16="http://schemas.microsoft.com/office/drawing/2014/main" id="{B0F258F0-23D7-D348-8FFC-53D54161DB03}"/>
              </a:ext>
            </a:extLst>
          </p:cNvPr>
          <p:cNvSpPr>
            <a:spLocks noChangeAspect="1" noChangeArrowheads="1"/>
          </p:cNvSpPr>
          <p:nvPr/>
        </p:nvSpPr>
        <p:spPr bwMode="auto">
          <a:xfrm>
            <a:off x="47936150" y="-2206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2060"/>
              </a:solidFill>
            </a:endParaRPr>
          </a:p>
        </p:txBody>
      </p:sp>
      <p:cxnSp>
        <p:nvCxnSpPr>
          <p:cNvPr id="8" name="Straight Arrow Connector 7">
            <a:extLst>
              <a:ext uri="{FF2B5EF4-FFF2-40B4-BE49-F238E27FC236}">
                <a16:creationId xmlns="" xmlns:a16="http://schemas.microsoft.com/office/drawing/2014/main" id="{F75EC3B0-9B07-C543-B0CC-5721376EED9B}"/>
              </a:ext>
            </a:extLst>
          </p:cNvPr>
          <p:cNvCxnSpPr/>
          <p:nvPr/>
        </p:nvCxnSpPr>
        <p:spPr>
          <a:xfrm flipV="1">
            <a:off x="1454530" y="5106927"/>
            <a:ext cx="4795616" cy="3271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 xmlns:a16="http://schemas.microsoft.com/office/drawing/2014/main" id="{7C5F3223-A99B-6747-B1D7-576EC6EE9998}"/>
              </a:ext>
            </a:extLst>
          </p:cNvPr>
          <p:cNvCxnSpPr/>
          <p:nvPr/>
        </p:nvCxnSpPr>
        <p:spPr>
          <a:xfrm flipH="1" flipV="1">
            <a:off x="1455627" y="1454909"/>
            <a:ext cx="18137" cy="370695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B7DACEDC-D1D4-5640-9D9E-AC324C4840B2}"/>
              </a:ext>
            </a:extLst>
          </p:cNvPr>
          <p:cNvSpPr txBox="1"/>
          <p:nvPr/>
        </p:nvSpPr>
        <p:spPr>
          <a:xfrm>
            <a:off x="2662031" y="5088806"/>
            <a:ext cx="3618298" cy="461665"/>
          </a:xfrm>
          <a:prstGeom prst="rect">
            <a:avLst/>
          </a:prstGeom>
          <a:noFill/>
        </p:spPr>
        <p:txBody>
          <a:bodyPr wrap="none" rtlCol="0">
            <a:spAutoFit/>
          </a:bodyPr>
          <a:lstStyle/>
          <a:p>
            <a:r>
              <a:rPr lang="en-CA" sz="2400" b="1" dirty="0">
                <a:solidFill>
                  <a:schemeClr val="bg1"/>
                </a:solidFill>
              </a:rPr>
              <a:t>FALSE POSITIVE RATE</a:t>
            </a:r>
          </a:p>
        </p:txBody>
      </p:sp>
      <p:sp>
        <p:nvSpPr>
          <p:cNvPr id="11" name="TextBox 10">
            <a:extLst>
              <a:ext uri="{FF2B5EF4-FFF2-40B4-BE49-F238E27FC236}">
                <a16:creationId xmlns="" xmlns:a16="http://schemas.microsoft.com/office/drawing/2014/main" id="{E08B1C53-FC50-B942-9956-2CD2D56A030D}"/>
              </a:ext>
            </a:extLst>
          </p:cNvPr>
          <p:cNvSpPr txBox="1"/>
          <p:nvPr/>
        </p:nvSpPr>
        <p:spPr>
          <a:xfrm rot="16200000">
            <a:off x="-574460" y="2969960"/>
            <a:ext cx="3448380" cy="461665"/>
          </a:xfrm>
          <a:prstGeom prst="rect">
            <a:avLst/>
          </a:prstGeom>
          <a:noFill/>
        </p:spPr>
        <p:txBody>
          <a:bodyPr wrap="none" rtlCol="0">
            <a:spAutoFit/>
          </a:bodyPr>
          <a:lstStyle/>
          <a:p>
            <a:r>
              <a:rPr lang="en-CA" sz="2400" b="1" dirty="0">
                <a:solidFill>
                  <a:schemeClr val="bg1"/>
                </a:solidFill>
              </a:rPr>
              <a:t>TRUE POSITIVE RATE</a:t>
            </a:r>
          </a:p>
        </p:txBody>
      </p:sp>
      <p:sp>
        <p:nvSpPr>
          <p:cNvPr id="12" name="Freeform 48">
            <a:extLst>
              <a:ext uri="{FF2B5EF4-FFF2-40B4-BE49-F238E27FC236}">
                <a16:creationId xmlns="" xmlns:a16="http://schemas.microsoft.com/office/drawing/2014/main" id="{8E934D5A-D2D4-B448-9BA9-68E1B0E738CA}"/>
              </a:ext>
            </a:extLst>
          </p:cNvPr>
          <p:cNvSpPr/>
          <p:nvPr/>
        </p:nvSpPr>
        <p:spPr>
          <a:xfrm>
            <a:off x="1473764" y="1541580"/>
            <a:ext cx="4795616" cy="3540918"/>
          </a:xfrm>
          <a:custGeom>
            <a:avLst/>
            <a:gdLst>
              <a:gd name="connsiteX0" fmla="*/ 0 w 5191125"/>
              <a:gd name="connsiteY0" fmla="*/ 3108613 h 3108613"/>
              <a:gd name="connsiteX1" fmla="*/ 657225 w 5191125"/>
              <a:gd name="connsiteY1" fmla="*/ 1775113 h 3108613"/>
              <a:gd name="connsiteX2" fmla="*/ 2085975 w 5191125"/>
              <a:gd name="connsiteY2" fmla="*/ 755938 h 3108613"/>
              <a:gd name="connsiteX3" fmla="*/ 3933825 w 5191125"/>
              <a:gd name="connsiteY3" fmla="*/ 213013 h 3108613"/>
              <a:gd name="connsiteX4" fmla="*/ 5191125 w 5191125"/>
              <a:gd name="connsiteY4" fmla="*/ 32038 h 310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5" h="3108613">
                <a:moveTo>
                  <a:pt x="0" y="3108613"/>
                </a:moveTo>
                <a:cubicBezTo>
                  <a:pt x="154781" y="2637919"/>
                  <a:pt x="309563" y="2167225"/>
                  <a:pt x="657225" y="1775113"/>
                </a:cubicBezTo>
                <a:cubicBezTo>
                  <a:pt x="1004887" y="1383001"/>
                  <a:pt x="1539875" y="1016288"/>
                  <a:pt x="2085975" y="755938"/>
                </a:cubicBezTo>
                <a:cubicBezTo>
                  <a:pt x="2632075" y="495588"/>
                  <a:pt x="3416300" y="333663"/>
                  <a:pt x="3933825" y="213013"/>
                </a:cubicBezTo>
                <a:cubicBezTo>
                  <a:pt x="4451350" y="92363"/>
                  <a:pt x="5029200" y="-69562"/>
                  <a:pt x="5191125" y="32038"/>
                </a:cubicBezTo>
              </a:path>
            </a:pathLst>
          </a:custGeom>
          <a:solidFill>
            <a:srgbClr val="8FF6FF"/>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2060"/>
              </a:solidFill>
            </a:endParaRPr>
          </a:p>
        </p:txBody>
      </p:sp>
      <p:cxnSp>
        <p:nvCxnSpPr>
          <p:cNvPr id="13" name="Straight Connector 12">
            <a:extLst>
              <a:ext uri="{FF2B5EF4-FFF2-40B4-BE49-F238E27FC236}">
                <a16:creationId xmlns="" xmlns:a16="http://schemas.microsoft.com/office/drawing/2014/main" id="{B6EC513F-3D3E-3749-B478-67D61073F53C}"/>
              </a:ext>
            </a:extLst>
          </p:cNvPr>
          <p:cNvCxnSpPr>
            <a:cxnSpLocks/>
            <a:endCxn id="12" idx="4"/>
          </p:cNvCxnSpPr>
          <p:nvPr/>
        </p:nvCxnSpPr>
        <p:spPr>
          <a:xfrm flipV="1">
            <a:off x="1481800" y="1578073"/>
            <a:ext cx="4787580" cy="3536738"/>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6383">
            <a:extLst>
              <a:ext uri="{FF2B5EF4-FFF2-40B4-BE49-F238E27FC236}">
                <a16:creationId xmlns="" xmlns:a16="http://schemas.microsoft.com/office/drawing/2014/main" id="{8AA20804-B102-6345-952B-1E6258506362}"/>
              </a:ext>
            </a:extLst>
          </p:cNvPr>
          <p:cNvSpPr/>
          <p:nvPr/>
        </p:nvSpPr>
        <p:spPr>
          <a:xfrm>
            <a:off x="1702035" y="1633702"/>
            <a:ext cx="4634374" cy="3370747"/>
          </a:xfrm>
          <a:custGeom>
            <a:avLst/>
            <a:gdLst>
              <a:gd name="connsiteX0" fmla="*/ 4791075 w 4791075"/>
              <a:gd name="connsiteY0" fmla="*/ 0 h 3495675"/>
              <a:gd name="connsiteX1" fmla="*/ 4714875 w 4791075"/>
              <a:gd name="connsiteY1" fmla="*/ 3476625 h 3495675"/>
              <a:gd name="connsiteX2" fmla="*/ 0 w 4791075"/>
              <a:gd name="connsiteY2" fmla="*/ 3495675 h 3495675"/>
              <a:gd name="connsiteX3" fmla="*/ 4791075 w 4791075"/>
              <a:gd name="connsiteY3" fmla="*/ 0 h 3495675"/>
            </a:gdLst>
            <a:ahLst/>
            <a:cxnLst>
              <a:cxn ang="0">
                <a:pos x="connsiteX0" y="connsiteY0"/>
              </a:cxn>
              <a:cxn ang="0">
                <a:pos x="connsiteX1" y="connsiteY1"/>
              </a:cxn>
              <a:cxn ang="0">
                <a:pos x="connsiteX2" y="connsiteY2"/>
              </a:cxn>
              <a:cxn ang="0">
                <a:pos x="connsiteX3" y="connsiteY3"/>
              </a:cxn>
            </a:cxnLst>
            <a:rect l="l" t="t" r="r" b="b"/>
            <a:pathLst>
              <a:path w="4791075" h="3495675">
                <a:moveTo>
                  <a:pt x="4791075" y="0"/>
                </a:moveTo>
                <a:lnTo>
                  <a:pt x="4714875" y="3476625"/>
                </a:lnTo>
                <a:lnTo>
                  <a:pt x="0" y="3495675"/>
                </a:lnTo>
                <a:lnTo>
                  <a:pt x="4791075" y="0"/>
                </a:lnTo>
                <a:close/>
              </a:path>
            </a:pathLst>
          </a:custGeom>
          <a:solidFill>
            <a:srgbClr val="8FF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cxnSp>
        <p:nvCxnSpPr>
          <p:cNvPr id="15" name="Curved Connector 54">
            <a:extLst>
              <a:ext uri="{FF2B5EF4-FFF2-40B4-BE49-F238E27FC236}">
                <a16:creationId xmlns="" xmlns:a16="http://schemas.microsoft.com/office/drawing/2014/main" id="{A1EFDB69-EC6D-8C42-91BB-573377B31490}"/>
              </a:ext>
            </a:extLst>
          </p:cNvPr>
          <p:cNvCxnSpPr>
            <a:cxnSpLocks/>
          </p:cNvCxnSpPr>
          <p:nvPr/>
        </p:nvCxnSpPr>
        <p:spPr>
          <a:xfrm rot="16200000" flipH="1">
            <a:off x="4526801" y="2931272"/>
            <a:ext cx="1004801" cy="800104"/>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4ECD139A-7721-2947-BD9B-53A0F034EB77}"/>
              </a:ext>
            </a:extLst>
          </p:cNvPr>
          <p:cNvSpPr txBox="1"/>
          <p:nvPr/>
        </p:nvSpPr>
        <p:spPr>
          <a:xfrm>
            <a:off x="4612730" y="3772630"/>
            <a:ext cx="1404729" cy="646331"/>
          </a:xfrm>
          <a:prstGeom prst="rect">
            <a:avLst/>
          </a:prstGeom>
          <a:noFill/>
        </p:spPr>
        <p:txBody>
          <a:bodyPr wrap="square" rtlCol="0">
            <a:spAutoFit/>
          </a:bodyPr>
          <a:lstStyle/>
          <a:p>
            <a:pPr algn="ctr"/>
            <a:r>
              <a:rPr lang="en-CA" b="1" dirty="0">
                <a:solidFill>
                  <a:srgbClr val="002060"/>
                </a:solidFill>
              </a:rPr>
              <a:t>RANDOM PREDICTOR</a:t>
            </a:r>
          </a:p>
        </p:txBody>
      </p:sp>
      <p:cxnSp>
        <p:nvCxnSpPr>
          <p:cNvPr id="17" name="Curved Connector 56">
            <a:extLst>
              <a:ext uri="{FF2B5EF4-FFF2-40B4-BE49-F238E27FC236}">
                <a16:creationId xmlns="" xmlns:a16="http://schemas.microsoft.com/office/drawing/2014/main" id="{9A511E9D-684D-884D-871F-1CE195C5E3EB}"/>
              </a:ext>
            </a:extLst>
          </p:cNvPr>
          <p:cNvCxnSpPr>
            <a:cxnSpLocks/>
          </p:cNvCxnSpPr>
          <p:nvPr/>
        </p:nvCxnSpPr>
        <p:spPr>
          <a:xfrm rot="10800000">
            <a:off x="3852339" y="1306361"/>
            <a:ext cx="776811" cy="592451"/>
          </a:xfrm>
          <a:prstGeom prst="curved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C643E024-B9CC-7444-BAE2-8451A75254CB}"/>
              </a:ext>
            </a:extLst>
          </p:cNvPr>
          <p:cNvSpPr txBox="1"/>
          <p:nvPr/>
        </p:nvSpPr>
        <p:spPr>
          <a:xfrm>
            <a:off x="2162997" y="1152475"/>
            <a:ext cx="1804196" cy="307777"/>
          </a:xfrm>
          <a:prstGeom prst="rect">
            <a:avLst/>
          </a:prstGeom>
          <a:noFill/>
        </p:spPr>
        <p:txBody>
          <a:bodyPr wrap="square" rtlCol="0">
            <a:spAutoFit/>
          </a:bodyPr>
          <a:lstStyle/>
          <a:p>
            <a:pPr algn="ctr"/>
            <a:r>
              <a:rPr lang="en-CA" b="1" dirty="0">
                <a:solidFill>
                  <a:schemeClr val="bg1"/>
                </a:solidFill>
              </a:rPr>
              <a:t>PREDICTOR #1</a:t>
            </a:r>
          </a:p>
        </p:txBody>
      </p:sp>
      <p:sp>
        <p:nvSpPr>
          <p:cNvPr id="19" name="Freeform: Shape 16393">
            <a:extLst>
              <a:ext uri="{FF2B5EF4-FFF2-40B4-BE49-F238E27FC236}">
                <a16:creationId xmlns="" xmlns:a16="http://schemas.microsoft.com/office/drawing/2014/main" id="{D479E3D4-585F-7F45-9E3D-5EE4CD7CC450}"/>
              </a:ext>
            </a:extLst>
          </p:cNvPr>
          <p:cNvSpPr/>
          <p:nvPr/>
        </p:nvSpPr>
        <p:spPr>
          <a:xfrm>
            <a:off x="1497171" y="1560548"/>
            <a:ext cx="4752975" cy="3495675"/>
          </a:xfrm>
          <a:custGeom>
            <a:avLst/>
            <a:gdLst>
              <a:gd name="connsiteX0" fmla="*/ 0 w 4752975"/>
              <a:gd name="connsiteY0" fmla="*/ 3495675 h 3495675"/>
              <a:gd name="connsiteX1" fmla="*/ 1200150 w 4752975"/>
              <a:gd name="connsiteY1" fmla="*/ 1952625 h 3495675"/>
              <a:gd name="connsiteX2" fmla="*/ 2962275 w 4752975"/>
              <a:gd name="connsiteY2" fmla="*/ 762000 h 3495675"/>
              <a:gd name="connsiteX3" fmla="*/ 4752975 w 4752975"/>
              <a:gd name="connsiteY3" fmla="*/ 0 h 3495675"/>
            </a:gdLst>
            <a:ahLst/>
            <a:cxnLst>
              <a:cxn ang="0">
                <a:pos x="connsiteX0" y="connsiteY0"/>
              </a:cxn>
              <a:cxn ang="0">
                <a:pos x="connsiteX1" y="connsiteY1"/>
              </a:cxn>
              <a:cxn ang="0">
                <a:pos x="connsiteX2" y="connsiteY2"/>
              </a:cxn>
              <a:cxn ang="0">
                <a:pos x="connsiteX3" y="connsiteY3"/>
              </a:cxn>
            </a:cxnLst>
            <a:rect l="l" t="t" r="r" b="b"/>
            <a:pathLst>
              <a:path w="4752975" h="3495675">
                <a:moveTo>
                  <a:pt x="0" y="3495675"/>
                </a:moveTo>
                <a:cubicBezTo>
                  <a:pt x="353219" y="2951956"/>
                  <a:pt x="706438" y="2408237"/>
                  <a:pt x="1200150" y="1952625"/>
                </a:cubicBezTo>
                <a:cubicBezTo>
                  <a:pt x="1693862" y="1497013"/>
                  <a:pt x="2370138" y="1087437"/>
                  <a:pt x="2962275" y="762000"/>
                </a:cubicBezTo>
                <a:cubicBezTo>
                  <a:pt x="3554412" y="436563"/>
                  <a:pt x="4470400" y="157163"/>
                  <a:pt x="4752975" y="0"/>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cxnSp>
        <p:nvCxnSpPr>
          <p:cNvPr id="20" name="Curved Connector 56">
            <a:extLst>
              <a:ext uri="{FF2B5EF4-FFF2-40B4-BE49-F238E27FC236}">
                <a16:creationId xmlns="" xmlns:a16="http://schemas.microsoft.com/office/drawing/2014/main" id="{70D89880-1B9E-B944-8F83-AA07F2990350}"/>
              </a:ext>
            </a:extLst>
          </p:cNvPr>
          <p:cNvCxnSpPr>
            <a:cxnSpLocks/>
          </p:cNvCxnSpPr>
          <p:nvPr/>
        </p:nvCxnSpPr>
        <p:spPr>
          <a:xfrm rot="10800000">
            <a:off x="3304075" y="1933488"/>
            <a:ext cx="776811" cy="592451"/>
          </a:xfrm>
          <a:prstGeom prst="curvedConnector3">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 xmlns:a16="http://schemas.microsoft.com/office/drawing/2014/main" id="{0422688F-826B-194B-87EF-C20ED6DC85A5}"/>
              </a:ext>
            </a:extLst>
          </p:cNvPr>
          <p:cNvSpPr txBox="1"/>
          <p:nvPr/>
        </p:nvSpPr>
        <p:spPr>
          <a:xfrm>
            <a:off x="1614733" y="1779602"/>
            <a:ext cx="1804196" cy="307777"/>
          </a:xfrm>
          <a:prstGeom prst="rect">
            <a:avLst/>
          </a:prstGeom>
          <a:noFill/>
        </p:spPr>
        <p:txBody>
          <a:bodyPr wrap="square" rtlCol="0">
            <a:spAutoFit/>
          </a:bodyPr>
          <a:lstStyle/>
          <a:p>
            <a:pPr algn="ctr"/>
            <a:r>
              <a:rPr lang="en-CA" b="1" dirty="0">
                <a:solidFill>
                  <a:schemeClr val="bg1"/>
                </a:solidFill>
              </a:rPr>
              <a:t>PREDICTOR #2</a:t>
            </a:r>
          </a:p>
        </p:txBody>
      </p:sp>
    </p:spTree>
    <p:extLst>
      <p:ext uri="{BB962C8B-B14F-4D97-AF65-F5344CB8AC3E}">
        <p14:creationId xmlns:p14="http://schemas.microsoft.com/office/powerpoint/2010/main" val="2085029794"/>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752600"/>
            <a:ext cx="5217622" cy="2308324"/>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DATAROBOT AI </a:t>
            </a:r>
            <a:r>
              <a:rPr lang="en-CA" sz="3600" b="0" dirty="0" smtClean="0"/>
              <a:t>DEMO – PART #4: MODEL ASSESSMENT</a:t>
            </a:r>
            <a:endParaRPr lang="en-US" sz="3600" b="0" dirty="0"/>
          </a:p>
        </p:txBody>
      </p:sp>
      <p:sp>
        <p:nvSpPr>
          <p:cNvPr id="6" name="Rectangle: Rounded Corners 5">
            <a:extLst>
              <a:ext uri="{FF2B5EF4-FFF2-40B4-BE49-F238E27FC236}">
                <a16:creationId xmlns:a16="http://schemas.microsoft.com/office/drawing/2014/main" xmlns="" id="{DE1637B2-E08A-40B0-B1F7-2D16C77EB5F4}"/>
              </a:ext>
            </a:extLst>
          </p:cNvPr>
          <p:cNvSpPr/>
          <p:nvPr/>
        </p:nvSpPr>
        <p:spPr>
          <a:xfrm>
            <a:off x="735890" y="4833201"/>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67CA593-D9CE-40F7-B5D7-0F9A09EFE693}"/>
              </a:ext>
            </a:extLst>
          </p:cNvPr>
          <p:cNvSpPr/>
          <p:nvPr/>
        </p:nvSpPr>
        <p:spPr>
          <a:xfrm>
            <a:off x="735890" y="4830205"/>
            <a:ext cx="54102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C399759-7436-4B44-815A-B523D8FCDA5F}"/>
              </a:ext>
            </a:extLst>
          </p:cNvPr>
          <p:cNvSpPr txBox="1"/>
          <p:nvPr/>
        </p:nvSpPr>
        <p:spPr>
          <a:xfrm>
            <a:off x="659690" y="5248094"/>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9CFC49A3-4F12-444C-B386-356F9DEF4A71}"/>
              </a:ext>
            </a:extLst>
          </p:cNvPr>
          <p:cNvSpPr txBox="1"/>
          <p:nvPr/>
        </p:nvSpPr>
        <p:spPr>
          <a:xfrm>
            <a:off x="6146090" y="5248094"/>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404165EE-E4AE-4196-9B52-82344188CC8E}"/>
              </a:ext>
            </a:extLst>
          </p:cNvPr>
          <p:cNvSpPr/>
          <p:nvPr/>
        </p:nvSpPr>
        <p:spPr>
          <a:xfrm>
            <a:off x="5993690" y="5087325"/>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5895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6" descr="Picture 8"/>
          <p:cNvPicPr preferRelativeResize="0"/>
          <p:nvPr/>
        </p:nvPicPr>
        <p:blipFill rotWithShape="1">
          <a:blip r:embed="rId3">
            <a:alphaModFix/>
          </a:blip>
          <a:srcRect r="5565"/>
          <a:stretch/>
        </p:blipFill>
        <p:spPr>
          <a:xfrm>
            <a:off x="-323" y="-13293"/>
            <a:ext cx="12192650" cy="6884581"/>
          </a:xfrm>
          <a:prstGeom prst="rect">
            <a:avLst/>
          </a:prstGeom>
          <a:noFill/>
          <a:ln>
            <a:noFill/>
          </a:ln>
        </p:spPr>
      </p:pic>
      <p:sp>
        <p:nvSpPr>
          <p:cNvPr id="259" name="Google Shape;259;p36"/>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60" name="Google Shape;260;p36"/>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261" name="Google Shape;261;p36" descr="Screen Shot 2021-02-28 at 10.15.56 AM.png"/>
          <p:cNvPicPr preferRelativeResize="0"/>
          <p:nvPr/>
        </p:nvPicPr>
        <p:blipFill rotWithShape="1">
          <a:blip r:embed="rId4"/>
          <a:srcRect/>
          <a:stretch/>
        </p:blipFill>
        <p:spPr>
          <a:xfrm>
            <a:off x="963075" y="1328050"/>
            <a:ext cx="7790378" cy="4201902"/>
          </a:xfrm>
          <a:prstGeom prst="rect">
            <a:avLst/>
          </a:prstGeom>
          <a:noFill/>
          <a:ln w="57150">
            <a:solidFill>
              <a:srgbClr val="FF0000"/>
            </a:solidFill>
          </a:ln>
        </p:spPr>
      </p:pic>
      <p:sp>
        <p:nvSpPr>
          <p:cNvPr id="262" name="Google Shape;262;p36"/>
          <p:cNvSpPr txBox="1"/>
          <p:nvPr/>
        </p:nvSpPr>
        <p:spPr>
          <a:xfrm>
            <a:off x="8923202" y="2532262"/>
            <a:ext cx="3158300" cy="255451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ONCE THE TRAINING IS COMPLETE, YOU CAN VIEW </a:t>
            </a:r>
            <a:r>
              <a:rPr lang="en-CA" dirty="0" smtClean="0">
                <a:sym typeface="Calibri"/>
              </a:rPr>
              <a:t>THE </a:t>
            </a:r>
            <a:r>
              <a:rPr lang="en-CA" dirty="0">
                <a:sym typeface="Calibri"/>
              </a:rPr>
              <a:t>PERFORMANCE OF DIFFERENT MODELS BY CLICKING ON MODELS BOX.</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6" descr="Picture 8"/>
          <p:cNvPicPr preferRelativeResize="0"/>
          <p:nvPr/>
        </p:nvPicPr>
        <p:blipFill rotWithShape="1">
          <a:blip r:embed="rId3">
            <a:alphaModFix/>
          </a:blip>
          <a:srcRect r="5565"/>
          <a:stretch/>
        </p:blipFill>
        <p:spPr>
          <a:xfrm>
            <a:off x="-4762" y="-13293"/>
            <a:ext cx="12192650" cy="6884581"/>
          </a:xfrm>
          <a:prstGeom prst="rect">
            <a:avLst/>
          </a:prstGeom>
          <a:noFill/>
          <a:ln>
            <a:noFill/>
          </a:ln>
        </p:spPr>
      </p:pic>
      <p:sp>
        <p:nvSpPr>
          <p:cNvPr id="347" name="Google Shape;347;p46"/>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348" name="Google Shape;348;p46"/>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349" name="Google Shape;349;p46" descr="Screen Shot 2021-02-28 at 10.39.13 AM.png"/>
          <p:cNvPicPr preferRelativeResize="0"/>
          <p:nvPr/>
        </p:nvPicPr>
        <p:blipFill rotWithShape="1">
          <a:blip r:embed="rId4"/>
          <a:srcRect/>
          <a:stretch/>
        </p:blipFill>
        <p:spPr>
          <a:xfrm>
            <a:off x="862675" y="1173625"/>
            <a:ext cx="7253798" cy="4756125"/>
          </a:xfrm>
          <a:prstGeom prst="rect">
            <a:avLst/>
          </a:prstGeom>
          <a:noFill/>
          <a:ln w="57150">
            <a:solidFill>
              <a:srgbClr val="FF0000"/>
            </a:solidFill>
          </a:ln>
        </p:spPr>
      </p:pic>
      <p:sp>
        <p:nvSpPr>
          <p:cNvPr id="350" name="Google Shape;350;p46"/>
          <p:cNvSpPr txBox="1"/>
          <p:nvPr/>
        </p:nvSpPr>
        <p:spPr>
          <a:xfrm>
            <a:off x="8223987" y="2462293"/>
            <a:ext cx="3931200" cy="15388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endParaRPr lang="en-CA" dirty="0">
              <a:sym typeface="Calibri"/>
            </a:endParaRPr>
          </a:p>
          <a:p>
            <a:r>
              <a:rPr lang="en-CA" dirty="0">
                <a:sym typeface="Calibri"/>
              </a:rPr>
              <a:t>YOU CAN VIEW THE ARCHITECTURE USED BY THE MODEL UNDER BLUEPRINT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7"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268" name="Google Shape;268;p37"/>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69" name="Google Shape;269;p37"/>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dirty="0">
                <a:solidFill>
                  <a:srgbClr val="FFFFFF"/>
                </a:solidFill>
                <a:latin typeface="Montserrat"/>
                <a:ea typeface="Montserrat"/>
                <a:cs typeface="Montserrat"/>
                <a:sym typeface="Montserrat"/>
              </a:rPr>
              <a:t>DATA ROBOT AI</a:t>
            </a:r>
            <a:endParaRPr dirty="0"/>
          </a:p>
        </p:txBody>
      </p:sp>
      <p:pic>
        <p:nvPicPr>
          <p:cNvPr id="270" name="Google Shape;270;p37" descr="Screen Shot 2021-02-28 at 10.19.28 AM.png"/>
          <p:cNvPicPr preferRelativeResize="0"/>
          <p:nvPr/>
        </p:nvPicPr>
        <p:blipFill rotWithShape="1">
          <a:blip r:embed="rId4"/>
          <a:srcRect/>
          <a:stretch/>
        </p:blipFill>
        <p:spPr>
          <a:xfrm>
            <a:off x="579775" y="1208375"/>
            <a:ext cx="7934450" cy="4843298"/>
          </a:xfrm>
          <a:prstGeom prst="rect">
            <a:avLst/>
          </a:prstGeom>
          <a:noFill/>
          <a:ln w="57150">
            <a:solidFill>
              <a:srgbClr val="FF0000"/>
            </a:solidFill>
          </a:ln>
        </p:spPr>
      </p:pic>
      <p:sp>
        <p:nvSpPr>
          <p:cNvPr id="271" name="Google Shape;271;p37"/>
          <p:cNvSpPr txBox="1"/>
          <p:nvPr/>
        </p:nvSpPr>
        <p:spPr>
          <a:xfrm>
            <a:off x="8667550" y="2163760"/>
            <a:ext cx="3429000"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ONCE YOU CLICK THE EVALUATION TAB, UNDER THE ABOVE MODEL, YOU CAN SEE DIFFERENT WAYS TO EVALUATE THE MODEL.</a:t>
            </a:r>
          </a:p>
          <a:p>
            <a:r>
              <a:rPr lang="en-CA" dirty="0">
                <a:sym typeface="Calibri"/>
              </a:rPr>
              <a:t>HERE, YOU CAN SEE AUC, CONFUSION METRIC AND PREDICTION DISTRIBUTION.</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7" descr="Picture 8"/>
          <p:cNvPicPr preferRelativeResize="0"/>
          <p:nvPr/>
        </p:nvPicPr>
        <p:blipFill rotWithShape="1">
          <a:blip r:embed="rId3">
            <a:alphaModFix/>
          </a:blip>
          <a:srcRect r="5565" b="30911"/>
          <a:stretch/>
        </p:blipFill>
        <p:spPr>
          <a:xfrm>
            <a:off x="-648" y="-26581"/>
            <a:ext cx="12192649" cy="4756523"/>
          </a:xfrm>
          <a:prstGeom prst="rect">
            <a:avLst/>
          </a:prstGeom>
          <a:noFill/>
          <a:ln>
            <a:noFill/>
          </a:ln>
        </p:spPr>
      </p:pic>
      <p:sp>
        <p:nvSpPr>
          <p:cNvPr id="268" name="Google Shape;268;p37"/>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69" name="Google Shape;269;p37"/>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dirty="0">
                <a:solidFill>
                  <a:srgbClr val="FFFFFF"/>
                </a:solidFill>
                <a:latin typeface="Montserrat"/>
                <a:ea typeface="Montserrat"/>
                <a:cs typeface="Montserrat"/>
                <a:sym typeface="Montserrat"/>
              </a:rPr>
              <a:t>DATA ROBOT AI</a:t>
            </a:r>
            <a:endParaRPr dirty="0"/>
          </a:p>
        </p:txBody>
      </p:sp>
      <p:sp>
        <p:nvSpPr>
          <p:cNvPr id="271" name="Google Shape;271;p37"/>
          <p:cNvSpPr txBox="1"/>
          <p:nvPr/>
        </p:nvSpPr>
        <p:spPr>
          <a:xfrm>
            <a:off x="8693043" y="1938031"/>
            <a:ext cx="3433449" cy="255451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smtClean="0">
                <a:sym typeface="Calibri"/>
              </a:rPr>
              <a:t>GREAT RESOURCE BY JASON BROWNLEE: HTTPS://MACHINELEARNINGMASTERY.COM/THRESHOLD-MOVING-FOR-IMBALANCED-CLASSIFICATION/</a:t>
            </a:r>
            <a:endParaRPr lang="en-CA" dirty="0">
              <a:sym typeface="Calibri"/>
            </a:endParaRPr>
          </a:p>
        </p:txBody>
      </p:sp>
      <p:sp>
        <p:nvSpPr>
          <p:cNvPr id="13" name="Rectangle 12"/>
          <p:cNvSpPr/>
          <p:nvPr/>
        </p:nvSpPr>
        <p:spPr>
          <a:xfrm>
            <a:off x="0" y="4699891"/>
            <a:ext cx="12192649" cy="2128058"/>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111E1F"/>
              </a:solidFill>
            </a:endParaRPr>
          </a:p>
        </p:txBody>
      </p:sp>
      <p:sp>
        <p:nvSpPr>
          <p:cNvPr id="17" name="Google Shape;271;p37"/>
          <p:cNvSpPr txBox="1"/>
          <p:nvPr/>
        </p:nvSpPr>
        <p:spPr>
          <a:xfrm>
            <a:off x="2339177" y="5550812"/>
            <a:ext cx="9853472" cy="120029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smtClean="0">
                <a:sym typeface="Calibri"/>
              </a:rPr>
              <a:t>IF YOU SET THE THRESHOLD TOO HIGH, YOU WILL BECOME SUPER SELECTIVE, MEANING YOUR RECALL (TRUE POSITIVE RATE)~0 BUT YOUR FALSE POSITIVE RATE WILL REDUCE DRAMATICALLY AS WELL (YOU WON’T MAKE MANY MISTAKES) </a:t>
            </a:r>
            <a:endParaRPr lang="en-CA" dirty="0">
              <a:sym typeface="Calibri"/>
            </a:endParaRPr>
          </a:p>
        </p:txBody>
      </p:sp>
      <p:pic>
        <p:nvPicPr>
          <p:cNvPr id="3" name="Picture 2"/>
          <p:cNvPicPr>
            <a:picLocks noChangeAspect="1"/>
          </p:cNvPicPr>
          <p:nvPr/>
        </p:nvPicPr>
        <p:blipFill rotWithShape="1">
          <a:blip r:embed="rId4"/>
          <a:srcRect l="51389" t="14198" r="7986" b="17407"/>
          <a:stretch/>
        </p:blipFill>
        <p:spPr>
          <a:xfrm>
            <a:off x="193733" y="1433609"/>
            <a:ext cx="8475135" cy="4013013"/>
          </a:xfrm>
          <a:prstGeom prst="rect">
            <a:avLst/>
          </a:prstGeom>
          <a:noFill/>
          <a:ln w="57150">
            <a:solidFill>
              <a:srgbClr val="FF0000"/>
            </a:solidFill>
          </a:ln>
        </p:spPr>
      </p:pic>
      <p:cxnSp>
        <p:nvCxnSpPr>
          <p:cNvPr id="5" name="Curved Connector 4"/>
          <p:cNvCxnSpPr/>
          <p:nvPr/>
        </p:nvCxnSpPr>
        <p:spPr>
          <a:xfrm>
            <a:off x="4946072" y="3890356"/>
            <a:ext cx="1812175" cy="1660456"/>
          </a:xfrm>
          <a:prstGeom prst="curvedConnector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a:off x="731520" y="4222865"/>
            <a:ext cx="1704109" cy="1496291"/>
          </a:xfrm>
          <a:prstGeom prst="curvedConnector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21134" y="2488028"/>
            <a:ext cx="0" cy="259956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22108" y="4106486"/>
            <a:ext cx="224444" cy="2327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61444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93;p17" descr="Picture 8">
            <a:extLst>
              <a:ext uri="{FF2B5EF4-FFF2-40B4-BE49-F238E27FC236}">
                <a16:creationId xmlns="" xmlns:a16="http://schemas.microsoft.com/office/drawing/2014/main" id="{171D6684-FF19-4748-9D10-A9C9526C4CBC}"/>
              </a:ext>
            </a:extLst>
          </p:cNvPr>
          <p:cNvPicPr preferRelativeResize="0"/>
          <p:nvPr/>
        </p:nvPicPr>
        <p:blipFill rotWithShape="1">
          <a:blip r:embed="rId2">
            <a:alphaModFix/>
          </a:blip>
          <a:srcRect r="5562"/>
          <a:stretch/>
        </p:blipFill>
        <p:spPr>
          <a:xfrm>
            <a:off x="-648" y="-26581"/>
            <a:ext cx="12192650" cy="6884581"/>
          </a:xfrm>
          <a:prstGeom prst="rect">
            <a:avLst/>
          </a:prstGeom>
          <a:noFill/>
          <a:ln>
            <a:noFill/>
          </a:ln>
        </p:spPr>
      </p:pic>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1DBFA9E2-59AB-4762-9D2B-4E20CCD15619}"/>
              </a:ext>
            </a:extLst>
          </p:cNvPr>
          <p:cNvSpPr/>
          <p:nvPr/>
        </p:nvSpPr>
        <p:spPr>
          <a:xfrm>
            <a:off x="176334" y="1120580"/>
            <a:ext cx="6834066" cy="5324535"/>
          </a:xfrm>
          <a:prstGeom prst="rect">
            <a:avLst/>
          </a:prstGeom>
        </p:spPr>
        <p:txBody>
          <a:bodyPr wrap="square">
            <a:spAutoFit/>
          </a:bodyPr>
          <a:lstStyle/>
          <a:p>
            <a:pPr marL="342900" indent="-342900">
              <a:buClr>
                <a:schemeClr val="bg1"/>
              </a:buClr>
              <a:buFont typeface="Arial" panose="020B0604020202020204" pitchFamily="34" charset="0"/>
              <a:buChar char="•"/>
            </a:pPr>
            <a:r>
              <a:rPr lang="en-US" sz="2000" b="1" dirty="0">
                <a:solidFill>
                  <a:schemeClr val="bg1"/>
                </a:solidFill>
                <a:latin typeface="Montserrat" charset="0"/>
              </a:rPr>
              <a:t>Blood Pressure notes: </a:t>
            </a:r>
          </a:p>
          <a:p>
            <a:pPr marL="800100" lvl="1" indent="-342900">
              <a:buClr>
                <a:schemeClr val="bg1"/>
              </a:buClr>
              <a:buFont typeface="Courier New" panose="02070309020205020404" pitchFamily="49" charset="0"/>
              <a:buChar char="o"/>
            </a:pPr>
            <a:r>
              <a:rPr lang="en-US" sz="2000" dirty="0">
                <a:solidFill>
                  <a:schemeClr val="bg1"/>
                </a:solidFill>
                <a:latin typeface="Montserrat" charset="0"/>
              </a:rPr>
              <a:t>Blood pressure is represented by 2 numbers systolic and diastolic (ideally 120/80 mm Hg).</a:t>
            </a:r>
          </a:p>
          <a:p>
            <a:pPr marL="800100" lvl="1" indent="-342900">
              <a:buClr>
                <a:schemeClr val="bg1"/>
              </a:buClr>
              <a:buFont typeface="Courier New" panose="02070309020205020404" pitchFamily="49" charset="0"/>
              <a:buChar char="o"/>
            </a:pPr>
            <a:r>
              <a:rPr lang="en-US" sz="2000" dirty="0">
                <a:solidFill>
                  <a:schemeClr val="bg1"/>
                </a:solidFill>
                <a:latin typeface="Montserrat" charset="0"/>
              </a:rPr>
              <a:t>These two number are critical in assessing the heart health.</a:t>
            </a:r>
          </a:p>
          <a:p>
            <a:pPr marL="800100" lvl="1" indent="-342900">
              <a:buClr>
                <a:schemeClr val="bg1"/>
              </a:buClr>
              <a:buFont typeface="Courier New" panose="02070309020205020404" pitchFamily="49" charset="0"/>
              <a:buChar char="o"/>
            </a:pPr>
            <a:r>
              <a:rPr lang="en-US" sz="2000" dirty="0">
                <a:solidFill>
                  <a:schemeClr val="bg1"/>
                </a:solidFill>
                <a:latin typeface="Montserrat" charset="0"/>
              </a:rPr>
              <a:t>The top number represents </a:t>
            </a:r>
            <a:r>
              <a:rPr lang="en-US" sz="2000" b="1" dirty="0">
                <a:solidFill>
                  <a:schemeClr val="bg1"/>
                </a:solidFill>
                <a:latin typeface="Montserrat" charset="0"/>
              </a:rPr>
              <a:t>systolic </a:t>
            </a:r>
            <a:r>
              <a:rPr lang="en-US" sz="2000" dirty="0">
                <a:solidFill>
                  <a:schemeClr val="bg1"/>
                </a:solidFill>
                <a:latin typeface="Montserrat" charset="0"/>
              </a:rPr>
              <a:t>and the bottom number representing the </a:t>
            </a:r>
            <a:r>
              <a:rPr lang="en-US" sz="2000" b="1" dirty="0">
                <a:solidFill>
                  <a:schemeClr val="bg1"/>
                </a:solidFill>
                <a:latin typeface="Montserrat" charset="0"/>
              </a:rPr>
              <a:t>diastolic</a:t>
            </a:r>
            <a:r>
              <a:rPr lang="en-US" sz="2000" dirty="0">
                <a:solidFill>
                  <a:schemeClr val="bg1"/>
                </a:solidFill>
                <a:latin typeface="Montserrat" charset="0"/>
              </a:rPr>
              <a:t>. </a:t>
            </a:r>
          </a:p>
          <a:p>
            <a:pPr marL="800100" lvl="1" indent="-342900">
              <a:buClr>
                <a:schemeClr val="bg1"/>
              </a:buClr>
              <a:buFont typeface="Courier New" panose="02070309020205020404" pitchFamily="49" charset="0"/>
              <a:buChar char="o"/>
            </a:pPr>
            <a:r>
              <a:rPr lang="en-US" sz="2000" dirty="0">
                <a:solidFill>
                  <a:schemeClr val="bg1"/>
                </a:solidFill>
                <a:latin typeface="Montserrat" charset="0"/>
              </a:rPr>
              <a:t>Systolic pressure indicates the blood pressure in the arteries when the blood is pumped out of the heart. </a:t>
            </a:r>
          </a:p>
          <a:p>
            <a:pPr marL="800100" lvl="1" indent="-342900">
              <a:buClr>
                <a:schemeClr val="bg1"/>
              </a:buClr>
              <a:buFont typeface="Courier New" panose="02070309020205020404" pitchFamily="49" charset="0"/>
              <a:buChar char="o"/>
            </a:pPr>
            <a:r>
              <a:rPr lang="en-US" sz="2000" dirty="0">
                <a:solidFill>
                  <a:schemeClr val="bg1"/>
                </a:solidFill>
                <a:latin typeface="Montserrat" charset="0"/>
              </a:rPr>
              <a:t>The diastolic pressure indicates the blood pressure between beats (at rest, filling up and ready to pump again).</a:t>
            </a:r>
          </a:p>
          <a:p>
            <a:pPr marL="800100" lvl="1" indent="-342900">
              <a:buClr>
                <a:schemeClr val="bg1"/>
              </a:buClr>
              <a:buFont typeface="Courier New" panose="02070309020205020404" pitchFamily="49" charset="0"/>
              <a:buChar char="o"/>
            </a:pPr>
            <a:r>
              <a:rPr lang="en-US" sz="2000" dirty="0">
                <a:solidFill>
                  <a:schemeClr val="bg1"/>
                </a:solidFill>
                <a:latin typeface="Montserrat" charset="0"/>
              </a:rPr>
              <a:t>If these numbers are high, that means that the heart is exerting more effort to pump blood in the arteries to the body.</a:t>
            </a:r>
          </a:p>
          <a:p>
            <a:endParaRPr lang="en-US" sz="2000" b="1" dirty="0">
              <a:solidFill>
                <a:schemeClr val="bg1"/>
              </a:solidFill>
              <a:latin typeface="Montserrat" charset="0"/>
            </a:endParaRPr>
          </a:p>
        </p:txBody>
      </p:sp>
      <p:sp>
        <p:nvSpPr>
          <p:cNvPr id="10" name="Rectangle 9">
            <a:extLst>
              <a:ext uri="{FF2B5EF4-FFF2-40B4-BE49-F238E27FC236}">
                <a16:creationId xmlns="" xmlns:a16="http://schemas.microsoft.com/office/drawing/2014/main" id="{BB92BDB9-5B72-4AE6-B5AB-E44B226E7A16}"/>
              </a:ext>
            </a:extLst>
          </p:cNvPr>
          <p:cNvSpPr/>
          <p:nvPr/>
        </p:nvSpPr>
        <p:spPr>
          <a:xfrm>
            <a:off x="176334" y="237642"/>
            <a:ext cx="4213013" cy="523220"/>
          </a:xfrm>
          <a:prstGeom prst="rect">
            <a:avLst/>
          </a:prstGeom>
        </p:spPr>
        <p:txBody>
          <a:bodyPr wrap="none">
            <a:spAutoFit/>
          </a:bodyPr>
          <a:lstStyle/>
          <a:p>
            <a:r>
              <a:rPr lang="en-CA" sz="2800" b="1" dirty="0">
                <a:solidFill>
                  <a:schemeClr val="bg1"/>
                </a:solidFill>
                <a:latin typeface="Montserrat" charset="0"/>
                <a:ea typeface="Montserrat" charset="0"/>
                <a:cs typeface="Montserrat" charset="0"/>
              </a:rPr>
              <a:t>BLOOD PRESSURE 101</a:t>
            </a:r>
            <a:endParaRPr lang="en-US" sz="2800" dirty="0">
              <a:solidFill>
                <a:schemeClr val="bg1"/>
              </a:solidFill>
            </a:endParaRPr>
          </a:p>
        </p:txBody>
      </p:sp>
      <p:pic>
        <p:nvPicPr>
          <p:cNvPr id="11" name="Picture 10">
            <a:extLst>
              <a:ext uri="{FF2B5EF4-FFF2-40B4-BE49-F238E27FC236}">
                <a16:creationId xmlns="" xmlns:a16="http://schemas.microsoft.com/office/drawing/2014/main" id="{45FA6A7F-08F0-4E4B-846C-31A99C2D0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1219" y="2486378"/>
            <a:ext cx="4532235" cy="1419797"/>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6A3E8654-C83F-4C38-8C4E-2AFB6D7FF59F}"/>
              </a:ext>
            </a:extLst>
          </p:cNvPr>
          <p:cNvSpPr/>
          <p:nvPr/>
        </p:nvSpPr>
        <p:spPr>
          <a:xfrm>
            <a:off x="1432265" y="6163711"/>
            <a:ext cx="7587448" cy="307777"/>
          </a:xfrm>
          <a:prstGeom prst="rect">
            <a:avLst/>
          </a:prstGeom>
        </p:spPr>
        <p:txBody>
          <a:bodyPr wrap="square">
            <a:spAutoFit/>
          </a:bodyPr>
          <a:lstStyle/>
          <a:p>
            <a:r>
              <a:rPr lang="en-US" sz="1400" dirty="0">
                <a:solidFill>
                  <a:schemeClr val="bg1"/>
                </a:solidFill>
                <a:hlinkClick r:id="rId4">
                  <a:extLst>
                    <a:ext uri="{A12FA001-AC4F-418D-AE19-62706E023703}">
                      <ahyp:hlinkClr xmlns="" xmlns:ahyp="http://schemas.microsoft.com/office/drawing/2018/hyperlinkcolor" val="tx"/>
                    </a:ext>
                  </a:extLst>
                </a:hlinkClick>
              </a:rPr>
              <a:t>Photo Source: https://commons.wikimedia.org/wiki/File:Hypertension_ranges_chart.png</a:t>
            </a:r>
            <a:endParaRPr lang="en-US" sz="1400" dirty="0">
              <a:solidFill>
                <a:schemeClr val="bg1"/>
              </a:solidFill>
            </a:endParaRPr>
          </a:p>
        </p:txBody>
      </p:sp>
    </p:spTree>
    <p:extLst>
      <p:ext uri="{BB962C8B-B14F-4D97-AF65-F5344CB8AC3E}">
        <p14:creationId xmlns:p14="http://schemas.microsoft.com/office/powerpoint/2010/main" val="1432395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7" descr="Picture 8"/>
          <p:cNvPicPr preferRelativeResize="0"/>
          <p:nvPr/>
        </p:nvPicPr>
        <p:blipFill rotWithShape="1">
          <a:blip r:embed="rId3">
            <a:alphaModFix/>
          </a:blip>
          <a:srcRect r="5565" b="30911"/>
          <a:stretch/>
        </p:blipFill>
        <p:spPr>
          <a:xfrm>
            <a:off x="-648" y="-26581"/>
            <a:ext cx="12192649" cy="4756523"/>
          </a:xfrm>
          <a:prstGeom prst="rect">
            <a:avLst/>
          </a:prstGeom>
          <a:noFill/>
          <a:ln>
            <a:noFill/>
          </a:ln>
        </p:spPr>
      </p:pic>
      <p:sp>
        <p:nvSpPr>
          <p:cNvPr id="268" name="Google Shape;268;p37"/>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69" name="Google Shape;269;p37"/>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dirty="0">
                <a:solidFill>
                  <a:srgbClr val="FFFFFF"/>
                </a:solidFill>
                <a:latin typeface="Montserrat"/>
                <a:ea typeface="Montserrat"/>
                <a:cs typeface="Montserrat"/>
                <a:sym typeface="Montserrat"/>
              </a:rPr>
              <a:t>DATA ROBOT AI</a:t>
            </a:r>
            <a:endParaRPr dirty="0"/>
          </a:p>
        </p:txBody>
      </p:sp>
      <p:sp>
        <p:nvSpPr>
          <p:cNvPr id="271" name="Google Shape;271;p37"/>
          <p:cNvSpPr txBox="1"/>
          <p:nvPr/>
        </p:nvSpPr>
        <p:spPr>
          <a:xfrm>
            <a:off x="8693043" y="1938031"/>
            <a:ext cx="3433449" cy="255451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smtClean="0">
                <a:sym typeface="Calibri"/>
              </a:rPr>
              <a:t>GREAT RESOURCE BY JASON BROWNLEE: HTTPS://MACHINELEARNINGMASTERY.COM/THRESHOLD-MOVING-FOR-IMBALANCED-CLASSIFICATION/</a:t>
            </a:r>
            <a:endParaRPr lang="en-CA" dirty="0">
              <a:sym typeface="Calibri"/>
            </a:endParaRPr>
          </a:p>
        </p:txBody>
      </p:sp>
      <p:sp>
        <p:nvSpPr>
          <p:cNvPr id="13" name="Rectangle 12"/>
          <p:cNvSpPr/>
          <p:nvPr/>
        </p:nvSpPr>
        <p:spPr>
          <a:xfrm>
            <a:off x="0" y="4699891"/>
            <a:ext cx="12192649" cy="2128058"/>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111E1F"/>
              </a:solidFill>
            </a:endParaRPr>
          </a:p>
        </p:txBody>
      </p:sp>
      <p:sp>
        <p:nvSpPr>
          <p:cNvPr id="17" name="Google Shape;271;p37"/>
          <p:cNvSpPr txBox="1"/>
          <p:nvPr/>
        </p:nvSpPr>
        <p:spPr>
          <a:xfrm>
            <a:off x="-66157" y="5056338"/>
            <a:ext cx="12192649" cy="15388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smtClean="0">
                <a:sym typeface="Calibri"/>
              </a:rPr>
              <a:t>IF YOU SET THE THRESHOLD TOO LOW, YOU WILL NOT BECOME SELECTIVE ANYMORE AND MOST DATA POINTS WILL BE CLASSIFIED AS 1, MEANING YOUR RECALL (TRUE POSITIVE RATE) WILL BE EQUAL ONE (BECAUSE YOU HAVE DETECTED ALL CARDIVASCULAR CASES) BUT YOUR FALSE POSITIVE RATE WILL INCREASE DRAMATICALLY AS WELL (YOU WILL MESS UP TOO MUCH AND MAKE MANY MISTAKES). </a:t>
            </a:r>
            <a:endParaRPr lang="en-CA" dirty="0">
              <a:sym typeface="Calibri"/>
            </a:endParaRPr>
          </a:p>
        </p:txBody>
      </p:sp>
      <p:pic>
        <p:nvPicPr>
          <p:cNvPr id="2" name="Picture 1"/>
          <p:cNvPicPr>
            <a:picLocks noChangeAspect="1"/>
          </p:cNvPicPr>
          <p:nvPr/>
        </p:nvPicPr>
        <p:blipFill rotWithShape="1">
          <a:blip r:embed="rId4"/>
          <a:srcRect l="50386" t="23048" r="9387" b="20710"/>
          <a:stretch/>
        </p:blipFill>
        <p:spPr>
          <a:xfrm>
            <a:off x="264930" y="1583821"/>
            <a:ext cx="8362604" cy="3288345"/>
          </a:xfrm>
          <a:prstGeom prst="rect">
            <a:avLst/>
          </a:prstGeom>
          <a:noFill/>
          <a:ln w="57150">
            <a:solidFill>
              <a:srgbClr val="FF0000"/>
            </a:solidFill>
          </a:ln>
        </p:spPr>
      </p:pic>
      <p:cxnSp>
        <p:nvCxnSpPr>
          <p:cNvPr id="5" name="Curved Connector 4"/>
          <p:cNvCxnSpPr/>
          <p:nvPr/>
        </p:nvCxnSpPr>
        <p:spPr>
          <a:xfrm>
            <a:off x="3670093" y="2925922"/>
            <a:ext cx="3163488" cy="2153588"/>
          </a:xfrm>
          <a:prstGeom prst="curvedConnector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16200000" flipH="1">
            <a:off x="1736394" y="3478213"/>
            <a:ext cx="2662009" cy="681641"/>
          </a:xfrm>
          <a:prstGeom prst="curvedConnector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15789" y="2488028"/>
            <a:ext cx="0" cy="259956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14355" y="2229858"/>
            <a:ext cx="224444" cy="2327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097941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8" descr="Picture 8"/>
          <p:cNvPicPr preferRelativeResize="0"/>
          <p:nvPr/>
        </p:nvPicPr>
        <p:blipFill rotWithShape="1">
          <a:blip r:embed="rId3">
            <a:alphaModFix/>
          </a:blip>
          <a:srcRect r="5565"/>
          <a:stretch/>
        </p:blipFill>
        <p:spPr>
          <a:xfrm>
            <a:off x="-323" y="-13293"/>
            <a:ext cx="12192650" cy="6884581"/>
          </a:xfrm>
          <a:prstGeom prst="rect">
            <a:avLst/>
          </a:prstGeom>
          <a:noFill/>
          <a:ln>
            <a:noFill/>
          </a:ln>
        </p:spPr>
      </p:pic>
      <p:sp>
        <p:nvSpPr>
          <p:cNvPr id="277" name="Google Shape;277;p38"/>
          <p:cNvSpPr txBox="1"/>
          <p:nvPr/>
        </p:nvSpPr>
        <p:spPr>
          <a:xfrm>
            <a:off x="661578" y="2681248"/>
            <a:ext cx="7539300" cy="630900"/>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78" name="Google Shape;278;p38"/>
          <p:cNvSpPr txBox="1"/>
          <p:nvPr/>
        </p:nvSpPr>
        <p:spPr>
          <a:xfrm>
            <a:off x="95825" y="358009"/>
            <a:ext cx="10350000" cy="4617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279" name="Google Shape;279;p38" descr="Screen Shot 2021-02-28 at 10.20.24 AM.png"/>
          <p:cNvPicPr preferRelativeResize="0"/>
          <p:nvPr/>
        </p:nvPicPr>
        <p:blipFill rotWithShape="1">
          <a:blip r:embed="rId4"/>
          <a:srcRect/>
          <a:stretch/>
        </p:blipFill>
        <p:spPr>
          <a:xfrm>
            <a:off x="709776" y="1352939"/>
            <a:ext cx="7949032" cy="4585159"/>
          </a:xfrm>
          <a:prstGeom prst="rect">
            <a:avLst/>
          </a:prstGeom>
          <a:noFill/>
          <a:ln w="57150">
            <a:solidFill>
              <a:srgbClr val="FF0000"/>
            </a:solidFill>
          </a:ln>
        </p:spPr>
      </p:pic>
      <p:sp>
        <p:nvSpPr>
          <p:cNvPr id="280" name="Google Shape;280;p38"/>
          <p:cNvSpPr txBox="1"/>
          <p:nvPr/>
        </p:nvSpPr>
        <p:spPr>
          <a:xfrm>
            <a:off x="8910977" y="2594570"/>
            <a:ext cx="3185975" cy="15388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TO EVALUATE FEATURE FIT OF THE MODEL, CLICK ON THE COMPUTE FEATURE FIT BOX</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9"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286" name="Google Shape;286;p39"/>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87" name="Google Shape;287;p39"/>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288" name="Google Shape;288;p39" descr="Screen Shot 2021-02-28 at 10.22.29 AM.png"/>
          <p:cNvPicPr preferRelativeResize="0"/>
          <p:nvPr/>
        </p:nvPicPr>
        <p:blipFill rotWithShape="1">
          <a:blip r:embed="rId4"/>
          <a:srcRect/>
          <a:stretch/>
        </p:blipFill>
        <p:spPr>
          <a:xfrm>
            <a:off x="1288472" y="1358467"/>
            <a:ext cx="9426640" cy="4402253"/>
          </a:xfrm>
          <a:prstGeom prst="rect">
            <a:avLst/>
          </a:prstGeom>
          <a:noFill/>
          <a:ln w="57150">
            <a:solidFill>
              <a:srgbClr val="FF0000"/>
            </a:solid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40" descr="Picture 8"/>
          <p:cNvPicPr preferRelativeResize="0"/>
          <p:nvPr/>
        </p:nvPicPr>
        <p:blipFill rotWithShape="1">
          <a:blip r:embed="rId3">
            <a:alphaModFix/>
          </a:blip>
          <a:srcRect r="5565"/>
          <a:stretch/>
        </p:blipFill>
        <p:spPr>
          <a:xfrm>
            <a:off x="-31323" y="-13293"/>
            <a:ext cx="12192650" cy="6884581"/>
          </a:xfrm>
          <a:prstGeom prst="rect">
            <a:avLst/>
          </a:prstGeom>
          <a:noFill/>
          <a:ln>
            <a:noFill/>
          </a:ln>
        </p:spPr>
      </p:pic>
      <p:sp>
        <p:nvSpPr>
          <p:cNvPr id="294" name="Google Shape;294;p40"/>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295" name="Google Shape;295;p40"/>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296" name="Google Shape;296;p40" descr="Screen Shot 2021-02-28 at 10.24.03 AM.png"/>
          <p:cNvPicPr preferRelativeResize="0"/>
          <p:nvPr/>
        </p:nvPicPr>
        <p:blipFill rotWithShape="1">
          <a:blip r:embed="rId4"/>
          <a:srcRect/>
          <a:stretch/>
        </p:blipFill>
        <p:spPr>
          <a:xfrm>
            <a:off x="258163" y="1217710"/>
            <a:ext cx="8795498" cy="4743724"/>
          </a:xfrm>
          <a:prstGeom prst="rect">
            <a:avLst/>
          </a:prstGeom>
          <a:noFill/>
          <a:ln w="57150">
            <a:solidFill>
              <a:srgbClr val="FF0000"/>
            </a:solidFill>
          </a:ln>
        </p:spPr>
      </p:pic>
      <p:sp>
        <p:nvSpPr>
          <p:cNvPr id="297" name="Google Shape;297;p40"/>
          <p:cNvSpPr txBox="1"/>
          <p:nvPr/>
        </p:nvSpPr>
        <p:spPr>
          <a:xfrm>
            <a:off x="9326122" y="2152476"/>
            <a:ext cx="2689999" cy="289306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YOU CAN TUNE THE HYPERPARAMETERS BY CLICKING ON ADVANCED TUNING OPTION. YOU CAN SPECIFY THE VALUES OF PREDICTION PARAMETER.</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41" descr="Picture 8"/>
          <p:cNvPicPr preferRelativeResize="0"/>
          <p:nvPr/>
        </p:nvPicPr>
        <p:blipFill rotWithShape="1">
          <a:blip r:embed="rId3">
            <a:alphaModFix/>
          </a:blip>
          <a:srcRect r="5565"/>
          <a:stretch/>
        </p:blipFill>
        <p:spPr>
          <a:xfrm>
            <a:off x="2" y="10344"/>
            <a:ext cx="12192650" cy="6884581"/>
          </a:xfrm>
          <a:prstGeom prst="rect">
            <a:avLst/>
          </a:prstGeom>
          <a:noFill/>
          <a:ln>
            <a:noFill/>
          </a:ln>
        </p:spPr>
      </p:pic>
      <p:sp>
        <p:nvSpPr>
          <p:cNvPr id="303" name="Google Shape;303;p41"/>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304" name="Google Shape;304;p41"/>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305" name="Google Shape;305;p41" descr="Screen Shot 2021-02-28 at 10.24.37 AM.png"/>
          <p:cNvPicPr preferRelativeResize="0"/>
          <p:nvPr/>
        </p:nvPicPr>
        <p:blipFill rotWithShape="1">
          <a:blip r:embed="rId4"/>
          <a:srcRect/>
          <a:stretch/>
        </p:blipFill>
        <p:spPr>
          <a:xfrm>
            <a:off x="996122" y="1226961"/>
            <a:ext cx="7204903" cy="4732877"/>
          </a:xfrm>
          <a:prstGeom prst="rect">
            <a:avLst/>
          </a:prstGeom>
          <a:noFill/>
          <a:ln w="57150">
            <a:solidFill>
              <a:srgbClr val="FF0000"/>
            </a:solidFill>
          </a:ln>
        </p:spPr>
      </p:pic>
      <p:sp>
        <p:nvSpPr>
          <p:cNvPr id="306" name="Google Shape;306;p41"/>
          <p:cNvSpPr txBox="1"/>
          <p:nvPr/>
        </p:nvSpPr>
        <p:spPr>
          <a:xfrm>
            <a:off x="8379275" y="3085500"/>
            <a:ext cx="3686700" cy="1015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ONCE YOU MAKE CHANGES TO THE PARAMETER, CLICK ON UPDATE PARAMETER.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42"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312" name="Google Shape;312;p42"/>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313" name="Google Shape;313;p42"/>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314" name="Google Shape;314;p42" descr="Screen Shot 2021-02-28 at 10.26.49 AM.png"/>
          <p:cNvPicPr preferRelativeResize="0"/>
          <p:nvPr/>
        </p:nvPicPr>
        <p:blipFill rotWithShape="1">
          <a:blip r:embed="rId4"/>
          <a:srcRect/>
          <a:stretch/>
        </p:blipFill>
        <p:spPr>
          <a:xfrm>
            <a:off x="527550" y="1477250"/>
            <a:ext cx="7178551" cy="3592927"/>
          </a:xfrm>
          <a:prstGeom prst="rect">
            <a:avLst/>
          </a:prstGeom>
          <a:noFill/>
          <a:ln w="57150">
            <a:solidFill>
              <a:srgbClr val="FF0000"/>
            </a:solidFill>
          </a:ln>
        </p:spPr>
      </p:pic>
      <p:sp>
        <p:nvSpPr>
          <p:cNvPr id="315" name="Google Shape;315;p42"/>
          <p:cNvSpPr txBox="1"/>
          <p:nvPr/>
        </p:nvSpPr>
        <p:spPr>
          <a:xfrm>
            <a:off x="7998950" y="2735850"/>
            <a:ext cx="3625200" cy="101563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CLICK ON BEGIN TUNING TO START HYPER PARAMETER TUNING.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43"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321" name="Google Shape;321;p43"/>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322" name="Google Shape;322;p43"/>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323" name="Google Shape;323;p43" descr="Screen Shot 2021-02-28 at 10.33.09 AM.png"/>
          <p:cNvPicPr preferRelativeResize="0"/>
          <p:nvPr/>
        </p:nvPicPr>
        <p:blipFill rotWithShape="1">
          <a:blip r:embed="rId4"/>
          <a:srcRect/>
          <a:stretch/>
        </p:blipFill>
        <p:spPr>
          <a:xfrm>
            <a:off x="299650" y="1294300"/>
            <a:ext cx="8171626" cy="3881526"/>
          </a:xfrm>
          <a:prstGeom prst="rect">
            <a:avLst/>
          </a:prstGeom>
          <a:noFill/>
          <a:ln w="57150">
            <a:solidFill>
              <a:srgbClr val="FF0000"/>
            </a:solidFill>
          </a:ln>
        </p:spPr>
      </p:pic>
      <p:sp>
        <p:nvSpPr>
          <p:cNvPr id="324" name="Google Shape;324;p43"/>
          <p:cNvSpPr txBox="1"/>
          <p:nvPr/>
        </p:nvSpPr>
        <p:spPr>
          <a:xfrm>
            <a:off x="8634838" y="2438763"/>
            <a:ext cx="3393600"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EVEN AFTER PARAMETER TUNING, THE INITIAL MODEL SEEMS TO BE PERFORMING WELL, SO WE ARE STICKING WITH THE ORIGINAL MODEL.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44"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330" name="Google Shape;330;p44"/>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331" name="Google Shape;331;p44"/>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332" name="Google Shape;332;p44" descr="Screen Shot 2021-02-28 at 10.33.43 AM.png"/>
          <p:cNvPicPr preferRelativeResize="0"/>
          <p:nvPr/>
        </p:nvPicPr>
        <p:blipFill rotWithShape="1">
          <a:blip r:embed="rId4"/>
          <a:srcRect/>
          <a:stretch/>
        </p:blipFill>
        <p:spPr>
          <a:xfrm>
            <a:off x="952801" y="1291079"/>
            <a:ext cx="6957000" cy="4616101"/>
          </a:xfrm>
          <a:prstGeom prst="rect">
            <a:avLst/>
          </a:prstGeom>
          <a:noFill/>
          <a:ln w="57150">
            <a:solidFill>
              <a:srgbClr val="FF0000"/>
            </a:solidFill>
          </a:ln>
        </p:spPr>
      </p:pic>
      <p:sp>
        <p:nvSpPr>
          <p:cNvPr id="333" name="Google Shape;333;p44"/>
          <p:cNvSpPr txBox="1"/>
          <p:nvPr/>
        </p:nvSpPr>
        <p:spPr>
          <a:xfrm>
            <a:off x="7976613" y="2659573"/>
            <a:ext cx="4086600" cy="15388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FOR EXPLAINABILITY PURPOSE, WE ARE LOOKING AT FEATURE IMPACT, EFFECTS, PREDICTION EXPLANATION ETC.,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45"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339" name="Google Shape;339;p45"/>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340" name="Google Shape;340;p45"/>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341" name="Google Shape;341;p45" descr="Screen Shot 2021-02-28 at 10.36.25 AM.png"/>
          <p:cNvPicPr preferRelativeResize="0"/>
          <p:nvPr/>
        </p:nvPicPr>
        <p:blipFill rotWithShape="1">
          <a:blip r:embed="rId4"/>
          <a:srcRect/>
          <a:stretch/>
        </p:blipFill>
        <p:spPr>
          <a:xfrm>
            <a:off x="935395" y="1431509"/>
            <a:ext cx="8378978" cy="3968401"/>
          </a:xfrm>
          <a:prstGeom prst="rect">
            <a:avLst/>
          </a:prstGeom>
          <a:noFill/>
          <a:ln w="57150">
            <a:solidFill>
              <a:srgbClr val="FF0000"/>
            </a:solid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7"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356" name="Google Shape;356;p47"/>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357" name="Google Shape;357;p47"/>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sp>
        <p:nvSpPr>
          <p:cNvPr id="359" name="Google Shape;359;p47"/>
          <p:cNvSpPr txBox="1"/>
          <p:nvPr/>
        </p:nvSpPr>
        <p:spPr>
          <a:xfrm>
            <a:off x="9162875" y="2695375"/>
            <a:ext cx="2927100" cy="129263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TO BETTER UNDERSTAND THE MODEL, CLICK ON THE INSIGHT OPTION. </a:t>
            </a:r>
          </a:p>
        </p:txBody>
      </p:sp>
      <p:pic>
        <p:nvPicPr>
          <p:cNvPr id="2" name="Picture 1"/>
          <p:cNvPicPr>
            <a:picLocks noChangeAspect="1"/>
          </p:cNvPicPr>
          <p:nvPr/>
        </p:nvPicPr>
        <p:blipFill>
          <a:blip r:embed="rId4"/>
          <a:stretch>
            <a:fillRect/>
          </a:stretch>
        </p:blipFill>
        <p:spPr>
          <a:xfrm>
            <a:off x="675579" y="1267558"/>
            <a:ext cx="8487296" cy="4576732"/>
          </a:xfrm>
          <a:prstGeom prst="rect">
            <a:avLst/>
          </a:prstGeom>
          <a:noFill/>
          <a:ln w="57150">
            <a:solidFill>
              <a:srgbClr val="FF0000"/>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3;p17" descr="Picture 8">
            <a:extLst>
              <a:ext uri="{FF2B5EF4-FFF2-40B4-BE49-F238E27FC236}">
                <a16:creationId xmlns="" xmlns:a16="http://schemas.microsoft.com/office/drawing/2014/main" id="{177F0685-F18F-40FB-9727-67BB59896C58}"/>
              </a:ext>
            </a:extLst>
          </p:cNvPr>
          <p:cNvPicPr preferRelativeResize="0"/>
          <p:nvPr/>
        </p:nvPicPr>
        <p:blipFill rotWithShape="1">
          <a:blip r:embed="rId2">
            <a:alphaModFix/>
          </a:blip>
          <a:srcRect r="5562"/>
          <a:stretch/>
        </p:blipFill>
        <p:spPr>
          <a:xfrm>
            <a:off x="-648" y="-26581"/>
            <a:ext cx="12192650" cy="6884581"/>
          </a:xfrm>
          <a:prstGeom prst="rect">
            <a:avLst/>
          </a:prstGeom>
          <a:noFill/>
          <a:ln>
            <a:noFill/>
          </a:ln>
        </p:spPr>
      </p:pic>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1DBFA9E2-59AB-4762-9D2B-4E20CCD15619}"/>
              </a:ext>
            </a:extLst>
          </p:cNvPr>
          <p:cNvSpPr/>
          <p:nvPr/>
        </p:nvSpPr>
        <p:spPr>
          <a:xfrm>
            <a:off x="176333" y="1120580"/>
            <a:ext cx="6929317" cy="5324535"/>
          </a:xfrm>
          <a:prstGeom prst="rect">
            <a:avLst/>
          </a:prstGeom>
        </p:spPr>
        <p:txBody>
          <a:bodyPr wrap="square">
            <a:spAutoFit/>
          </a:bodyPr>
          <a:lstStyle/>
          <a:p>
            <a:pPr marL="342900" indent="-342900">
              <a:buClr>
                <a:schemeClr val="bg1"/>
              </a:buClr>
              <a:buFont typeface="Arial" panose="020B0604020202020204" pitchFamily="34" charset="0"/>
              <a:buChar char="•"/>
            </a:pPr>
            <a:r>
              <a:rPr lang="en-US" sz="2000" b="1" dirty="0">
                <a:solidFill>
                  <a:schemeClr val="bg1"/>
                </a:solidFill>
                <a:latin typeface="Montserrat" charset="0"/>
              </a:rPr>
              <a:t>Cholesterol notes: </a:t>
            </a:r>
          </a:p>
          <a:p>
            <a:pPr marL="800100" lvl="1" indent="-342900">
              <a:buClr>
                <a:schemeClr val="bg1"/>
              </a:buClr>
              <a:buFont typeface="Courier New" panose="02070309020205020404" pitchFamily="49" charset="0"/>
              <a:buChar char="o"/>
            </a:pPr>
            <a:r>
              <a:rPr lang="en-CA" sz="2000" dirty="0">
                <a:solidFill>
                  <a:schemeClr val="bg1"/>
                </a:solidFill>
                <a:latin typeface="Montserrat" charset="0"/>
              </a:rPr>
              <a:t>Cholesterol is a waxy material found in humans blood.</a:t>
            </a:r>
          </a:p>
          <a:p>
            <a:pPr marL="800100" lvl="1" indent="-342900">
              <a:buClr>
                <a:schemeClr val="bg1"/>
              </a:buClr>
              <a:buFont typeface="Courier New" panose="02070309020205020404" pitchFamily="49" charset="0"/>
              <a:buChar char="o"/>
            </a:pPr>
            <a:r>
              <a:rPr lang="en-CA" sz="2000" dirty="0">
                <a:solidFill>
                  <a:schemeClr val="bg1"/>
                </a:solidFill>
                <a:latin typeface="Montserrat" charset="0"/>
              </a:rPr>
              <a:t>Normal level of cholesterol is necessary to ensure healthy body cells but as these levels increase, heart disease risk is elevated.  </a:t>
            </a:r>
          </a:p>
          <a:p>
            <a:pPr marL="800100" lvl="1" indent="-342900">
              <a:buClr>
                <a:schemeClr val="bg1"/>
              </a:buClr>
              <a:buFont typeface="Courier New" panose="02070309020205020404" pitchFamily="49" charset="0"/>
              <a:buChar char="o"/>
            </a:pPr>
            <a:r>
              <a:rPr lang="en-CA" sz="2000" dirty="0">
                <a:solidFill>
                  <a:schemeClr val="bg1"/>
                </a:solidFill>
                <a:latin typeface="Montserrat" charset="0"/>
              </a:rPr>
              <a:t>This waxy material can block the arteries and could result in strokes and heart attacks.</a:t>
            </a:r>
          </a:p>
          <a:p>
            <a:pPr marL="800100" lvl="1" indent="-342900">
              <a:buClr>
                <a:schemeClr val="bg1"/>
              </a:buClr>
              <a:buFont typeface="Courier New" panose="02070309020205020404" pitchFamily="49" charset="0"/>
              <a:buChar char="o"/>
            </a:pPr>
            <a:r>
              <a:rPr lang="en-CA" sz="2000" dirty="0">
                <a:solidFill>
                  <a:schemeClr val="bg1"/>
                </a:solidFill>
                <a:latin typeface="Montserrat" charset="0"/>
              </a:rPr>
              <a:t>Healthy lifestyle and regular exercises can reduce the risk of having high cholesterol levels. </a:t>
            </a:r>
          </a:p>
          <a:p>
            <a:pPr marL="800100" lvl="1" indent="-342900">
              <a:buClr>
                <a:schemeClr val="bg1"/>
              </a:buClr>
              <a:buFont typeface="Courier New" panose="02070309020205020404" pitchFamily="49" charset="0"/>
              <a:buChar char="o"/>
            </a:pPr>
            <a:r>
              <a:rPr lang="en-US" sz="2000" dirty="0">
                <a:solidFill>
                  <a:schemeClr val="bg1"/>
                </a:solidFill>
                <a:latin typeface="Montserrat" charset="0"/>
              </a:rPr>
              <a:t>More information: </a:t>
            </a:r>
            <a:r>
              <a:rPr lang="en-US" sz="2000" dirty="0">
                <a:solidFill>
                  <a:schemeClr val="bg1"/>
                </a:solidFill>
                <a:latin typeface="Montserrat" charset="0"/>
                <a:hlinkClick r:id="rId3">
                  <a:extLst>
                    <a:ext uri="{A12FA001-AC4F-418D-AE19-62706E023703}">
                      <ahyp:hlinkClr xmlns="" xmlns:ahyp="http://schemas.microsoft.com/office/drawing/2018/hyperlinkcolor" val="tx"/>
                    </a:ext>
                  </a:extLst>
                </a:hlinkClick>
              </a:rPr>
              <a:t>https://www.mayoclinic.org/diseases-conditions/high-blood-cholesterol/symptoms-causes/syc-20350800</a:t>
            </a:r>
            <a:endParaRPr lang="en-US" sz="2000" dirty="0">
              <a:solidFill>
                <a:schemeClr val="bg1"/>
              </a:solidFill>
              <a:latin typeface="Montserrat" charset="0"/>
            </a:endParaRPr>
          </a:p>
          <a:p>
            <a:pPr marL="800100" lvl="1" indent="-342900">
              <a:buClr>
                <a:schemeClr val="bg1"/>
              </a:buClr>
              <a:buFont typeface="Courier New" panose="02070309020205020404" pitchFamily="49" charset="0"/>
              <a:buChar char="o"/>
            </a:pPr>
            <a:endParaRPr lang="en-CA" sz="2000" dirty="0">
              <a:solidFill>
                <a:schemeClr val="bg1"/>
              </a:solidFill>
              <a:latin typeface="Montserrat" charset="0"/>
            </a:endParaRPr>
          </a:p>
          <a:p>
            <a:endParaRPr lang="en-US" sz="2000" b="1" dirty="0">
              <a:solidFill>
                <a:schemeClr val="bg1"/>
              </a:solidFill>
              <a:latin typeface="Montserrat" charset="0"/>
            </a:endParaRPr>
          </a:p>
        </p:txBody>
      </p:sp>
      <p:sp>
        <p:nvSpPr>
          <p:cNvPr id="10" name="Rectangle 9">
            <a:extLst>
              <a:ext uri="{FF2B5EF4-FFF2-40B4-BE49-F238E27FC236}">
                <a16:creationId xmlns="" xmlns:a16="http://schemas.microsoft.com/office/drawing/2014/main" id="{BB92BDB9-5B72-4AE6-B5AB-E44B226E7A16}"/>
              </a:ext>
            </a:extLst>
          </p:cNvPr>
          <p:cNvSpPr/>
          <p:nvPr/>
        </p:nvSpPr>
        <p:spPr>
          <a:xfrm>
            <a:off x="176334" y="237642"/>
            <a:ext cx="3536546" cy="523220"/>
          </a:xfrm>
          <a:prstGeom prst="rect">
            <a:avLst/>
          </a:prstGeom>
        </p:spPr>
        <p:txBody>
          <a:bodyPr wrap="none">
            <a:spAutoFit/>
          </a:bodyPr>
          <a:lstStyle/>
          <a:p>
            <a:r>
              <a:rPr lang="en-CA" sz="2800" b="1" dirty="0">
                <a:solidFill>
                  <a:schemeClr val="bg1"/>
                </a:solidFill>
                <a:latin typeface="Montserrat" charset="0"/>
              </a:rPr>
              <a:t>CHOLESTEROL 101</a:t>
            </a:r>
            <a:endParaRPr lang="en-US" sz="2800" b="1" dirty="0">
              <a:solidFill>
                <a:schemeClr val="bg1"/>
              </a:solidFill>
              <a:latin typeface="Montserrat" charset="0"/>
            </a:endParaRPr>
          </a:p>
        </p:txBody>
      </p:sp>
      <p:pic>
        <p:nvPicPr>
          <p:cNvPr id="3074" name="Picture 2">
            <a:extLst>
              <a:ext uri="{FF2B5EF4-FFF2-40B4-BE49-F238E27FC236}">
                <a16:creationId xmlns="" xmlns:a16="http://schemas.microsoft.com/office/drawing/2014/main" id="{DEEE5AB6-BDC6-4378-AE0E-AE42F9F07F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515"/>
          <a:stretch/>
        </p:blipFill>
        <p:spPr bwMode="auto">
          <a:xfrm>
            <a:off x="7282631" y="2363679"/>
            <a:ext cx="4430959" cy="2130641"/>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B8C3D0A2-84C0-4301-88B3-31B9067AEEE4}"/>
              </a:ext>
            </a:extLst>
          </p:cNvPr>
          <p:cNvSpPr/>
          <p:nvPr/>
        </p:nvSpPr>
        <p:spPr>
          <a:xfrm>
            <a:off x="585926" y="6266726"/>
            <a:ext cx="9020175" cy="307777"/>
          </a:xfrm>
          <a:prstGeom prst="rect">
            <a:avLst/>
          </a:prstGeom>
        </p:spPr>
        <p:txBody>
          <a:bodyPr wrap="square">
            <a:spAutoFit/>
          </a:bodyPr>
          <a:lstStyle/>
          <a:p>
            <a:r>
              <a:rPr lang="en-US" dirty="0">
                <a:solidFill>
                  <a:schemeClr val="bg1"/>
                </a:solidFill>
                <a:hlinkClick r:id="rId5">
                  <a:extLst>
                    <a:ext uri="{A12FA001-AC4F-418D-AE19-62706E023703}">
                      <ahyp:hlinkClr xmlns="" xmlns:ahyp="http://schemas.microsoft.com/office/drawing/2018/hyperlinkcolor" val="tx"/>
                    </a:ext>
                  </a:extLst>
                </a:hlinkClick>
              </a:rPr>
              <a:t>Photo Credit: https://commons.wikimedia.org/wiki/File:Clogged_Heart_Artery.jpg</a:t>
            </a:r>
            <a:endParaRPr lang="en-US" dirty="0">
              <a:solidFill>
                <a:schemeClr val="bg1"/>
              </a:solidFill>
            </a:endParaRPr>
          </a:p>
        </p:txBody>
      </p:sp>
    </p:spTree>
    <p:extLst>
      <p:ext uri="{BB962C8B-B14F-4D97-AF65-F5344CB8AC3E}">
        <p14:creationId xmlns:p14="http://schemas.microsoft.com/office/powerpoint/2010/main" val="30313086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752600"/>
            <a:ext cx="5217622" cy="2862322"/>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DATAROBOT AI </a:t>
            </a:r>
            <a:r>
              <a:rPr lang="en-CA" sz="3600" b="0" dirty="0" smtClean="0"/>
              <a:t>DEMO – PART #5: MODEL DEPLOYMENT &amp; MAKING INFERENCE</a:t>
            </a:r>
            <a:endParaRPr lang="en-US" sz="3600" b="0" dirty="0"/>
          </a:p>
        </p:txBody>
      </p:sp>
      <p:sp>
        <p:nvSpPr>
          <p:cNvPr id="6" name="Rectangle: Rounded Corners 5">
            <a:extLst>
              <a:ext uri="{FF2B5EF4-FFF2-40B4-BE49-F238E27FC236}">
                <a16:creationId xmlns:a16="http://schemas.microsoft.com/office/drawing/2014/main" xmlns="" id="{DE1637B2-E08A-40B0-B1F7-2D16C77EB5F4}"/>
              </a:ext>
            </a:extLst>
          </p:cNvPr>
          <p:cNvSpPr/>
          <p:nvPr/>
        </p:nvSpPr>
        <p:spPr>
          <a:xfrm>
            <a:off x="735890" y="4833201"/>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67CA593-D9CE-40F7-B5D7-0F9A09EFE693}"/>
              </a:ext>
            </a:extLst>
          </p:cNvPr>
          <p:cNvSpPr/>
          <p:nvPr/>
        </p:nvSpPr>
        <p:spPr>
          <a:xfrm>
            <a:off x="735890" y="4830205"/>
            <a:ext cx="3520226"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C399759-7436-4B44-815A-B523D8FCDA5F}"/>
              </a:ext>
            </a:extLst>
          </p:cNvPr>
          <p:cNvSpPr txBox="1"/>
          <p:nvPr/>
        </p:nvSpPr>
        <p:spPr>
          <a:xfrm>
            <a:off x="659690" y="5248094"/>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9CFC49A3-4F12-444C-B386-356F9DEF4A71}"/>
              </a:ext>
            </a:extLst>
          </p:cNvPr>
          <p:cNvSpPr txBox="1"/>
          <p:nvPr/>
        </p:nvSpPr>
        <p:spPr>
          <a:xfrm>
            <a:off x="6146090" y="5248094"/>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404165EE-E4AE-4196-9B52-82344188CC8E}"/>
              </a:ext>
            </a:extLst>
          </p:cNvPr>
          <p:cNvSpPr/>
          <p:nvPr/>
        </p:nvSpPr>
        <p:spPr>
          <a:xfrm>
            <a:off x="4103716" y="5087325"/>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167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0"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382" name="Google Shape;382;p50"/>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383" name="Google Shape;383;p50"/>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384" name="Google Shape;384;p50" descr="Screen Shot 2021-02-28 at 10.42.59 AM.png"/>
          <p:cNvPicPr preferRelativeResize="0"/>
          <p:nvPr/>
        </p:nvPicPr>
        <p:blipFill rotWithShape="1">
          <a:blip r:embed="rId4"/>
          <a:srcRect/>
          <a:stretch/>
        </p:blipFill>
        <p:spPr>
          <a:xfrm>
            <a:off x="269900" y="1437700"/>
            <a:ext cx="7661225" cy="3628448"/>
          </a:xfrm>
          <a:prstGeom prst="rect">
            <a:avLst/>
          </a:prstGeom>
          <a:noFill/>
          <a:ln w="57150">
            <a:solidFill>
              <a:srgbClr val="FF0000"/>
            </a:solidFill>
          </a:ln>
        </p:spPr>
      </p:pic>
      <p:sp>
        <p:nvSpPr>
          <p:cNvPr id="385" name="Google Shape;385;p50"/>
          <p:cNvSpPr txBox="1"/>
          <p:nvPr/>
        </p:nvSpPr>
        <p:spPr>
          <a:xfrm>
            <a:off x="8053825" y="2695373"/>
            <a:ext cx="4017300" cy="120029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TO DEPLOY THE MODEL, CLICK ON THE DEPLOY AUTOMODEL OPTION ON THE TOP</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1"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391" name="Google Shape;391;p51"/>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392" name="Google Shape;392;p51"/>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393" name="Google Shape;393;p51" descr="Screen Shot 2021-02-28 at 10.44.14 AM.png"/>
          <p:cNvPicPr preferRelativeResize="0"/>
          <p:nvPr/>
        </p:nvPicPr>
        <p:blipFill rotWithShape="1">
          <a:blip r:embed="rId4"/>
          <a:srcRect/>
          <a:stretch/>
        </p:blipFill>
        <p:spPr>
          <a:xfrm>
            <a:off x="817425" y="1272625"/>
            <a:ext cx="8210225" cy="4332177"/>
          </a:xfrm>
          <a:prstGeom prst="rect">
            <a:avLst/>
          </a:prstGeom>
          <a:noFill/>
          <a:ln w="57150">
            <a:solidFill>
              <a:srgbClr val="FF0000"/>
            </a:solidFill>
          </a:ln>
        </p:spPr>
      </p:pic>
      <p:sp>
        <p:nvSpPr>
          <p:cNvPr id="394" name="Google Shape;394;p51"/>
          <p:cNvSpPr txBox="1"/>
          <p:nvPr/>
        </p:nvSpPr>
        <p:spPr>
          <a:xfrm>
            <a:off x="9192000" y="2695375"/>
            <a:ext cx="3000000" cy="1293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AFTER DEPLOYING THE MODEL, CLICK ON THE CREATE APPLICATION OPTION.</a:t>
            </a:r>
            <a:endParaRPr lang="en-CA"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52"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400" name="Google Shape;400;p52"/>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401" name="Google Shape;401;p52"/>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402" name="Google Shape;402;p52" descr="Screen Shot 2021-02-28 at 10.44.49 AM.png"/>
          <p:cNvPicPr preferRelativeResize="0"/>
          <p:nvPr/>
        </p:nvPicPr>
        <p:blipFill rotWithShape="1">
          <a:blip r:embed="rId4"/>
          <a:srcRect/>
          <a:stretch/>
        </p:blipFill>
        <p:spPr>
          <a:xfrm>
            <a:off x="661575" y="1717575"/>
            <a:ext cx="6970702" cy="3301398"/>
          </a:xfrm>
          <a:prstGeom prst="rect">
            <a:avLst/>
          </a:prstGeom>
          <a:noFill/>
          <a:ln w="57150">
            <a:solidFill>
              <a:srgbClr val="FF0000"/>
            </a:solidFill>
          </a:ln>
        </p:spPr>
      </p:pic>
      <p:sp>
        <p:nvSpPr>
          <p:cNvPr id="403" name="Google Shape;403;p52"/>
          <p:cNvSpPr txBox="1"/>
          <p:nvPr/>
        </p:nvSpPr>
        <p:spPr>
          <a:xfrm>
            <a:off x="8041550" y="2850200"/>
            <a:ext cx="3845650" cy="86174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CLICK THE PREDICTOR OPTION AND THEN DEPLOY IT.</a:t>
            </a:r>
            <a:endParaRPr lang="en-CA"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53"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409" name="Google Shape;409;p53"/>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410" name="Google Shape;410;p53"/>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411" name="Google Shape;411;p53" descr="Screen Shot 2021-02-28 at 10.45.40 AM.png"/>
          <p:cNvPicPr preferRelativeResize="0"/>
          <p:nvPr/>
        </p:nvPicPr>
        <p:blipFill rotWithShape="1">
          <a:blip r:embed="rId4"/>
          <a:srcRect/>
          <a:stretch/>
        </p:blipFill>
        <p:spPr>
          <a:xfrm>
            <a:off x="840674" y="1313728"/>
            <a:ext cx="7423625" cy="4516449"/>
          </a:xfrm>
          <a:prstGeom prst="rect">
            <a:avLst/>
          </a:prstGeom>
          <a:noFill/>
          <a:ln w="57150">
            <a:solidFill>
              <a:srgbClr val="FF0000"/>
            </a:solidFill>
          </a:ln>
        </p:spPr>
      </p:pic>
      <p:sp>
        <p:nvSpPr>
          <p:cNvPr id="412" name="Google Shape;412;p53"/>
          <p:cNvSpPr txBox="1"/>
          <p:nvPr/>
        </p:nvSpPr>
        <p:spPr>
          <a:xfrm>
            <a:off x="8728150" y="3139725"/>
            <a:ext cx="3000000" cy="129263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YOU WILL ARRIVE AT THIS PAGE AFTER DEPLOYING THE PREDICTOR. </a:t>
            </a:r>
            <a:endParaRPr lang="en-CA"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54"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418" name="Google Shape;418;p54"/>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419" name="Google Shape;419;p54"/>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sp>
        <p:nvSpPr>
          <p:cNvPr id="420" name="Google Shape;420;p54"/>
          <p:cNvSpPr txBox="1"/>
          <p:nvPr/>
        </p:nvSpPr>
        <p:spPr>
          <a:xfrm>
            <a:off x="8016974" y="2364475"/>
            <a:ext cx="3789543" cy="187740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ONCE YOU DRAG AND DROP THE INFERENCE FILE, YOU CAN SEE THE MODEL PERFORMING INFERENCE ON THE RECORDS IN THE FILE</a:t>
            </a:r>
            <a:endParaRPr lang="en-CA" dirty="0"/>
          </a:p>
        </p:txBody>
      </p:sp>
      <p:pic>
        <p:nvPicPr>
          <p:cNvPr id="421" name="Google Shape;421;p54" descr="Screen Shot 2021-02-28 at 10.59.59 AM.png"/>
          <p:cNvPicPr preferRelativeResize="0"/>
          <p:nvPr/>
        </p:nvPicPr>
        <p:blipFill rotWithShape="1">
          <a:blip r:embed="rId4"/>
          <a:srcRect/>
          <a:stretch/>
        </p:blipFill>
        <p:spPr>
          <a:xfrm>
            <a:off x="1962950" y="1319800"/>
            <a:ext cx="5306047" cy="4418352"/>
          </a:xfrm>
          <a:prstGeom prst="rect">
            <a:avLst/>
          </a:prstGeom>
          <a:noFill/>
          <a:ln w="57150">
            <a:solidFill>
              <a:srgbClr val="FF0000"/>
            </a:solid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55"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427" name="Google Shape;427;p55"/>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428" name="Google Shape;428;p55"/>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429" name="Google Shape;429;p55" descr="Screen Shot 2021-02-28 at 10.49.21 AM.png"/>
          <p:cNvPicPr preferRelativeResize="0"/>
          <p:nvPr/>
        </p:nvPicPr>
        <p:blipFill rotWithShape="1">
          <a:blip r:embed="rId4"/>
          <a:srcRect b="29233"/>
          <a:stretch/>
        </p:blipFill>
        <p:spPr>
          <a:xfrm>
            <a:off x="1036675" y="1499725"/>
            <a:ext cx="4334573" cy="1447724"/>
          </a:xfrm>
          <a:prstGeom prst="rect">
            <a:avLst/>
          </a:prstGeom>
          <a:noFill/>
          <a:ln w="57150">
            <a:solidFill>
              <a:srgbClr val="FF0000"/>
            </a:solidFill>
          </a:ln>
        </p:spPr>
      </p:pic>
      <p:pic>
        <p:nvPicPr>
          <p:cNvPr id="430" name="Google Shape;430;p55" descr="Screen Shot 2021-02-28 at 11.00.31 AM.png"/>
          <p:cNvPicPr preferRelativeResize="0"/>
          <p:nvPr/>
        </p:nvPicPr>
        <p:blipFill rotWithShape="1">
          <a:blip r:embed="rId5"/>
          <a:srcRect b="31483"/>
          <a:stretch/>
        </p:blipFill>
        <p:spPr>
          <a:xfrm>
            <a:off x="1036675" y="3326575"/>
            <a:ext cx="4334573" cy="1401648"/>
          </a:xfrm>
          <a:prstGeom prst="rect">
            <a:avLst/>
          </a:prstGeom>
          <a:noFill/>
          <a:ln w="57150">
            <a:solidFill>
              <a:srgbClr val="FF0000"/>
            </a:solidFill>
          </a:ln>
        </p:spPr>
      </p:pic>
      <p:sp>
        <p:nvSpPr>
          <p:cNvPr id="431" name="Google Shape;431;p55"/>
          <p:cNvSpPr txBox="1"/>
          <p:nvPr/>
        </p:nvSpPr>
        <p:spPr>
          <a:xfrm>
            <a:off x="6673574" y="2264425"/>
            <a:ext cx="3828777"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ONCE YOU CLICK ON THE INFERENCE RECORD, IT WILL SHOW IF THAT RECORD HAS A HIGH OR LOW CHANCE OF GETTING CARDIOVASCULAR DISEASE.</a:t>
            </a:r>
            <a:endParaRPr lang="en-CA"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56" descr="Picture 8"/>
          <p:cNvPicPr preferRelativeResize="0"/>
          <p:nvPr/>
        </p:nvPicPr>
        <p:blipFill rotWithShape="1">
          <a:blip r:embed="rId3">
            <a:alphaModFix/>
          </a:blip>
          <a:srcRect r="5565"/>
          <a:stretch/>
        </p:blipFill>
        <p:spPr>
          <a:xfrm>
            <a:off x="-648" y="-26581"/>
            <a:ext cx="12192649" cy="6884582"/>
          </a:xfrm>
          <a:prstGeom prst="rect">
            <a:avLst/>
          </a:prstGeom>
          <a:noFill/>
          <a:ln>
            <a:noFill/>
          </a:ln>
        </p:spPr>
      </p:pic>
      <p:sp>
        <p:nvSpPr>
          <p:cNvPr id="437" name="Google Shape;437;p56"/>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438" name="Google Shape;438;p56"/>
          <p:cNvSpPr txBox="1"/>
          <p:nvPr/>
        </p:nvSpPr>
        <p:spPr>
          <a:xfrm>
            <a:off x="152400" y="273159"/>
            <a:ext cx="10349952"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a:solidFill>
                  <a:srgbClr val="FFFFFF"/>
                </a:solidFill>
                <a:latin typeface="Montserrat"/>
                <a:ea typeface="Montserrat"/>
                <a:cs typeface="Montserrat"/>
                <a:sym typeface="Montserrat"/>
              </a:rPr>
              <a:t>DATA ROBOT AI</a:t>
            </a:r>
            <a:endParaRPr/>
          </a:p>
        </p:txBody>
      </p:sp>
      <p:pic>
        <p:nvPicPr>
          <p:cNvPr id="439" name="Google Shape;439;p56" descr="Screen Shot 2021-02-28 at 10.49.38 AM.png"/>
          <p:cNvPicPr preferRelativeResize="0"/>
          <p:nvPr/>
        </p:nvPicPr>
        <p:blipFill rotWithShape="1">
          <a:blip r:embed="rId4"/>
          <a:srcRect r="21383" b="37449"/>
          <a:stretch/>
        </p:blipFill>
        <p:spPr>
          <a:xfrm>
            <a:off x="239950" y="1275900"/>
            <a:ext cx="3710448" cy="3931999"/>
          </a:xfrm>
          <a:prstGeom prst="rect">
            <a:avLst/>
          </a:prstGeom>
          <a:noFill/>
          <a:ln w="57150">
            <a:solidFill>
              <a:srgbClr val="FF0000"/>
            </a:solidFill>
          </a:ln>
        </p:spPr>
      </p:pic>
      <p:pic>
        <p:nvPicPr>
          <p:cNvPr id="440" name="Google Shape;440;p56" descr="Screen Shot 2021-02-28 at 11.00.49 AM.png"/>
          <p:cNvPicPr preferRelativeResize="0"/>
          <p:nvPr/>
        </p:nvPicPr>
        <p:blipFill rotWithShape="1">
          <a:blip r:embed="rId5"/>
          <a:srcRect l="21733" r="21609" b="33306"/>
          <a:stretch/>
        </p:blipFill>
        <p:spPr>
          <a:xfrm>
            <a:off x="4297713" y="1275900"/>
            <a:ext cx="3596573" cy="3967799"/>
          </a:xfrm>
          <a:prstGeom prst="rect">
            <a:avLst/>
          </a:prstGeom>
          <a:noFill/>
          <a:ln w="57150">
            <a:solidFill>
              <a:srgbClr val="FF0000"/>
            </a:solidFill>
          </a:ln>
        </p:spPr>
      </p:pic>
      <p:sp>
        <p:nvSpPr>
          <p:cNvPr id="441" name="Google Shape;441;p56"/>
          <p:cNvSpPr txBox="1"/>
          <p:nvPr/>
        </p:nvSpPr>
        <p:spPr>
          <a:xfrm>
            <a:off x="8622653" y="1982465"/>
            <a:ext cx="3000000" cy="289306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RPr/>
            </a:defPPr>
            <a:lvl1pPr marL="114300">
              <a:buClr>
                <a:srgbClr val="FFFFFF"/>
              </a:buClr>
              <a:buSzPts val="1800"/>
              <a:defRPr sz="2200">
                <a:solidFill>
                  <a:srgbClr val="FF0000"/>
                </a:solidFill>
                <a:latin typeface="Calibri"/>
                <a:ea typeface="Calibri"/>
                <a:cs typeface="Calibri"/>
              </a:defRPr>
            </a:lvl1pPr>
          </a:lstStyle>
          <a:p>
            <a:r>
              <a:rPr lang="en-CA" dirty="0">
                <a:sym typeface="Calibri"/>
              </a:rPr>
              <a:t>WE CAN ALSO SEE THE REASON WHY THE MODEL HAS CHOSEN WHETHER A PERSON HAS HIGH OR LOW CHANCE OF GETTING CARDIO-VASCULAR DISEASE.</a:t>
            </a:r>
            <a:endParaRPr lang="en-CA"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93;p17" descr="Picture 8">
            <a:extLst>
              <a:ext uri="{FF2B5EF4-FFF2-40B4-BE49-F238E27FC236}">
                <a16:creationId xmlns="" xmlns:a16="http://schemas.microsoft.com/office/drawing/2014/main" id="{3BCAFD34-8C78-470E-80D5-D2088107EBEF}"/>
              </a:ext>
            </a:extLst>
          </p:cNvPr>
          <p:cNvPicPr preferRelativeResize="0"/>
          <p:nvPr/>
        </p:nvPicPr>
        <p:blipFill rotWithShape="1">
          <a:blip r:embed="rId2">
            <a:alphaModFix/>
          </a:blip>
          <a:srcRect r="5562"/>
          <a:stretch/>
        </p:blipFill>
        <p:spPr>
          <a:xfrm>
            <a:off x="-648" y="-26581"/>
            <a:ext cx="12192650" cy="6884581"/>
          </a:xfrm>
          <a:prstGeom prst="rect">
            <a:avLst/>
          </a:prstGeom>
          <a:noFill/>
          <a:ln>
            <a:noFill/>
          </a:ln>
        </p:spPr>
      </p:pic>
      <p:sp>
        <p:nvSpPr>
          <p:cNvPr id="6" name="Rectangle 5">
            <a:extLst>
              <a:ext uri="{FF2B5EF4-FFF2-40B4-BE49-F238E27FC236}">
                <a16:creationId xmlns="" xmlns:a16="http://schemas.microsoft.com/office/drawing/2014/main" id="{C336F08B-35AF-4805-B255-C5E4687B67B3}"/>
              </a:ext>
            </a:extLst>
          </p:cNvPr>
          <p:cNvSpPr/>
          <p:nvPr/>
        </p:nvSpPr>
        <p:spPr>
          <a:xfrm>
            <a:off x="355107" y="1296140"/>
            <a:ext cx="10946167" cy="292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1DBFA9E2-59AB-4762-9D2B-4E20CCD15619}"/>
              </a:ext>
            </a:extLst>
          </p:cNvPr>
          <p:cNvSpPr/>
          <p:nvPr/>
        </p:nvSpPr>
        <p:spPr>
          <a:xfrm>
            <a:off x="176333" y="1120580"/>
            <a:ext cx="10653591" cy="5016758"/>
          </a:xfrm>
          <a:prstGeom prst="rect">
            <a:avLst/>
          </a:prstGeom>
        </p:spPr>
        <p:txBody>
          <a:bodyPr wrap="square">
            <a:spAutoFit/>
          </a:bodyPr>
          <a:lstStyle/>
          <a:p>
            <a:pPr marL="342900" indent="-342900">
              <a:buClr>
                <a:schemeClr val="bg1"/>
              </a:buClr>
              <a:buFont typeface="Arial" panose="020B0604020202020204" pitchFamily="34" charset="0"/>
              <a:buChar char="•"/>
            </a:pPr>
            <a:r>
              <a:rPr lang="en-US" sz="2000" b="1" dirty="0">
                <a:solidFill>
                  <a:schemeClr val="bg1"/>
                </a:solidFill>
                <a:latin typeface="Montserrat" charset="0"/>
              </a:rPr>
              <a:t>Glucose notes: </a:t>
            </a:r>
          </a:p>
          <a:p>
            <a:pPr marL="800100" lvl="1" indent="-342900">
              <a:buClr>
                <a:schemeClr val="bg1"/>
              </a:buClr>
              <a:buFont typeface="Courier New" panose="02070309020205020404" pitchFamily="49" charset="0"/>
              <a:buChar char="o"/>
            </a:pPr>
            <a:r>
              <a:rPr lang="en-CA" sz="2000" dirty="0">
                <a:solidFill>
                  <a:schemeClr val="bg1"/>
                </a:solidFill>
                <a:latin typeface="Montserrat" charset="0"/>
              </a:rPr>
              <a:t>Glucose represents the sugar that the human body receive when they consume food.  </a:t>
            </a:r>
          </a:p>
          <a:p>
            <a:pPr marL="800100" lvl="1" indent="-342900">
              <a:buClr>
                <a:schemeClr val="bg1"/>
              </a:buClr>
              <a:buFont typeface="Courier New" panose="02070309020205020404" pitchFamily="49" charset="0"/>
              <a:buChar char="o"/>
            </a:pPr>
            <a:r>
              <a:rPr lang="en-CA" sz="2000" dirty="0">
                <a:solidFill>
                  <a:schemeClr val="bg1"/>
                </a:solidFill>
                <a:latin typeface="Montserrat" charset="0"/>
              </a:rPr>
              <a:t>Glucose means “sweet” in Greek.</a:t>
            </a:r>
          </a:p>
          <a:p>
            <a:pPr marL="800100" lvl="1" indent="-342900">
              <a:buClr>
                <a:schemeClr val="bg1"/>
              </a:buClr>
              <a:buFont typeface="Courier New" panose="02070309020205020404" pitchFamily="49" charset="0"/>
              <a:buChar char="o"/>
            </a:pPr>
            <a:r>
              <a:rPr lang="en-CA" sz="2000" dirty="0">
                <a:solidFill>
                  <a:schemeClr val="bg1"/>
                </a:solidFill>
                <a:latin typeface="Montserrat" charset="0"/>
              </a:rPr>
              <a:t>Insulin hormone plays a key role in moving glucose from the blood to the body cells for energy. </a:t>
            </a:r>
          </a:p>
          <a:p>
            <a:pPr marL="800100" lvl="1" indent="-342900">
              <a:buClr>
                <a:schemeClr val="bg1"/>
              </a:buClr>
              <a:buFont typeface="Courier New" panose="02070309020205020404" pitchFamily="49" charset="0"/>
              <a:buChar char="o"/>
            </a:pPr>
            <a:r>
              <a:rPr lang="en-CA" sz="2000" dirty="0">
                <a:solidFill>
                  <a:schemeClr val="bg1"/>
                </a:solidFill>
                <a:latin typeface="Montserrat" charset="0"/>
              </a:rPr>
              <a:t>Diabetic patients have high glucose in their blood stream which could be due to two reasons: </a:t>
            </a:r>
          </a:p>
          <a:p>
            <a:pPr marL="1257300" lvl="2" indent="-342900">
              <a:buClr>
                <a:schemeClr val="bg1"/>
              </a:buClr>
              <a:buFont typeface="Wingdings" panose="05000000000000000000" pitchFamily="2" charset="2"/>
              <a:buChar char="§"/>
            </a:pPr>
            <a:r>
              <a:rPr lang="en-CA" sz="2000" dirty="0">
                <a:solidFill>
                  <a:schemeClr val="bg1"/>
                </a:solidFill>
                <a:latin typeface="Montserrat" charset="0"/>
              </a:rPr>
              <a:t>They don’t have enough insulin  </a:t>
            </a:r>
          </a:p>
          <a:p>
            <a:pPr marL="1257300" lvl="2" indent="-342900">
              <a:buClr>
                <a:schemeClr val="bg1"/>
              </a:buClr>
              <a:buFont typeface="Wingdings" panose="05000000000000000000" pitchFamily="2" charset="2"/>
              <a:buChar char="§"/>
            </a:pPr>
            <a:r>
              <a:rPr lang="en-CA" sz="2000" dirty="0">
                <a:solidFill>
                  <a:schemeClr val="bg1"/>
                </a:solidFill>
                <a:latin typeface="Montserrat" charset="0"/>
              </a:rPr>
              <a:t>Body cells do not react to insulin the proper way</a:t>
            </a:r>
          </a:p>
          <a:p>
            <a:pPr marL="800100" lvl="1" indent="-342900">
              <a:buClr>
                <a:schemeClr val="bg1"/>
              </a:buClr>
              <a:buFont typeface="Courier New" panose="02070309020205020404" pitchFamily="49" charset="0"/>
              <a:buChar char="o"/>
            </a:pPr>
            <a:r>
              <a:rPr lang="en-US" sz="2000" dirty="0">
                <a:solidFill>
                  <a:schemeClr val="bg1"/>
                </a:solidFill>
                <a:latin typeface="Montserrat" charset="0"/>
              </a:rPr>
              <a:t>Read more: </a:t>
            </a:r>
            <a:r>
              <a:rPr lang="en-US" sz="2000" dirty="0">
                <a:solidFill>
                  <a:schemeClr val="bg1"/>
                </a:solidFill>
                <a:latin typeface="Montserrat" charset="0"/>
                <a:hlinkClick r:id="rId3">
                  <a:extLst>
                    <a:ext uri="{A12FA001-AC4F-418D-AE19-62706E023703}">
                      <ahyp:hlinkClr xmlns="" xmlns:ahyp="http://schemas.microsoft.com/office/drawing/2018/hyperlinkcolor" val="tx"/>
                    </a:ext>
                  </a:extLst>
                </a:hlinkClick>
              </a:rPr>
              <a:t>https://www.webmd.com/diabetes/glucose-diabetes</a:t>
            </a:r>
            <a:endParaRPr lang="en-US" sz="2000" dirty="0">
              <a:solidFill>
                <a:schemeClr val="bg1"/>
              </a:solidFill>
              <a:latin typeface="Montserrat" charset="0"/>
            </a:endParaRPr>
          </a:p>
          <a:p>
            <a:pPr marL="800100" lvl="1" indent="-342900">
              <a:buClr>
                <a:schemeClr val="bg1"/>
              </a:buClr>
              <a:buFont typeface="Arial" panose="020B0604020202020204" pitchFamily="34" charset="0"/>
              <a:buChar char="•"/>
            </a:pPr>
            <a:endParaRPr lang="en-US" sz="2000" dirty="0">
              <a:solidFill>
                <a:schemeClr val="bg1"/>
              </a:solidFill>
              <a:latin typeface="Montserrat" charset="0"/>
            </a:endParaRPr>
          </a:p>
          <a:p>
            <a:pPr marL="342900" lvl="1" indent="-342900">
              <a:buClr>
                <a:schemeClr val="bg1"/>
              </a:buClr>
              <a:buFont typeface="Arial" panose="020B0604020202020204" pitchFamily="34" charset="0"/>
              <a:buChar char="•"/>
            </a:pPr>
            <a:endParaRPr lang="en-US" sz="2000" dirty="0">
              <a:solidFill>
                <a:schemeClr val="bg1"/>
              </a:solidFill>
              <a:latin typeface="Montserrat" charset="0"/>
            </a:endParaRPr>
          </a:p>
          <a:p>
            <a:pPr lvl="1"/>
            <a:endParaRPr lang="en-US" sz="2000" dirty="0">
              <a:solidFill>
                <a:schemeClr val="bg1"/>
              </a:solidFill>
              <a:latin typeface="Montserrat" charset="0"/>
            </a:endParaRPr>
          </a:p>
          <a:p>
            <a:pPr marL="800100" lvl="1" indent="-342900">
              <a:buFont typeface="Courier New" panose="02070309020205020404" pitchFamily="49" charset="0"/>
              <a:buChar char="o"/>
            </a:pPr>
            <a:endParaRPr lang="en-US" sz="2000" dirty="0">
              <a:solidFill>
                <a:schemeClr val="bg1"/>
              </a:solidFill>
              <a:latin typeface="Montserrat" charset="0"/>
            </a:endParaRPr>
          </a:p>
          <a:p>
            <a:pPr marL="800100" lvl="1" indent="-342900">
              <a:buFont typeface="Courier New" panose="02070309020205020404" pitchFamily="49" charset="0"/>
              <a:buChar char="o"/>
            </a:pPr>
            <a:endParaRPr lang="en-CA" sz="2000" dirty="0">
              <a:solidFill>
                <a:schemeClr val="bg1"/>
              </a:solidFill>
              <a:latin typeface="Montserrat" charset="0"/>
            </a:endParaRPr>
          </a:p>
        </p:txBody>
      </p:sp>
      <p:sp>
        <p:nvSpPr>
          <p:cNvPr id="10" name="Rectangle 9">
            <a:extLst>
              <a:ext uri="{FF2B5EF4-FFF2-40B4-BE49-F238E27FC236}">
                <a16:creationId xmlns="" xmlns:a16="http://schemas.microsoft.com/office/drawing/2014/main" id="{BB92BDB9-5B72-4AE6-B5AB-E44B226E7A16}"/>
              </a:ext>
            </a:extLst>
          </p:cNvPr>
          <p:cNvSpPr/>
          <p:nvPr/>
        </p:nvSpPr>
        <p:spPr>
          <a:xfrm>
            <a:off x="176334" y="237642"/>
            <a:ext cx="2585964" cy="523220"/>
          </a:xfrm>
          <a:prstGeom prst="rect">
            <a:avLst/>
          </a:prstGeom>
        </p:spPr>
        <p:txBody>
          <a:bodyPr wrap="none">
            <a:spAutoFit/>
          </a:bodyPr>
          <a:lstStyle/>
          <a:p>
            <a:r>
              <a:rPr lang="en-CA" sz="2800" b="1" dirty="0">
                <a:solidFill>
                  <a:schemeClr val="bg1"/>
                </a:solidFill>
                <a:latin typeface="Montserrat" charset="0"/>
                <a:ea typeface="Montserrat" charset="0"/>
                <a:cs typeface="Montserrat" charset="0"/>
              </a:rPr>
              <a:t>GLUCOSE 101</a:t>
            </a:r>
            <a:endParaRPr lang="en-US" sz="2800" dirty="0">
              <a:solidFill>
                <a:schemeClr val="bg1"/>
              </a:solidFill>
            </a:endParaRPr>
          </a:p>
        </p:txBody>
      </p:sp>
    </p:spTree>
    <p:extLst>
      <p:ext uri="{BB962C8B-B14F-4D97-AF65-F5344CB8AC3E}">
        <p14:creationId xmlns:p14="http://schemas.microsoft.com/office/powerpoint/2010/main" val="3488727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t/>
            </a: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 xmlns:a16="http://schemas.microsoft.com/office/drawing/2014/main" id="{0041A389-5846-4DA9-AD15-B3B7581E108B}"/>
              </a:ext>
            </a:extLst>
          </p:cNvPr>
          <p:cNvSpPr txBox="1">
            <a:spLocks/>
          </p:cNvSpPr>
          <p:nvPr/>
        </p:nvSpPr>
        <p:spPr>
          <a:xfrm>
            <a:off x="152400" y="108031"/>
            <a:ext cx="6320902" cy="830997"/>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READING TIME &amp; QUIZ: </a:t>
            </a:r>
            <a:r>
              <a:rPr lang="en-CA" dirty="0" smtClean="0">
                <a:solidFill>
                  <a:schemeClr val="bg1"/>
                </a:solidFill>
              </a:rPr>
              <a:t>AI FOR CARDIOVASCULARE DISEASE</a:t>
            </a:r>
            <a:endParaRPr lang="en-CA" dirty="0">
              <a:solidFill>
                <a:schemeClr val="bg1"/>
              </a:solidFill>
            </a:endParaRPr>
          </a:p>
        </p:txBody>
      </p:sp>
      <p:sp>
        <p:nvSpPr>
          <p:cNvPr id="3" name="Rectangle 2">
            <a:extLst>
              <a:ext uri="{FF2B5EF4-FFF2-40B4-BE49-F238E27FC236}">
                <a16:creationId xmlns="" xmlns:a16="http://schemas.microsoft.com/office/drawing/2014/main"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2398613C-30C6-48E1-8382-149F60856DA2}"/>
              </a:ext>
            </a:extLst>
          </p:cNvPr>
          <p:cNvSpPr/>
          <p:nvPr/>
        </p:nvSpPr>
        <p:spPr>
          <a:xfrm>
            <a:off x="368984" y="1369213"/>
            <a:ext cx="8839200" cy="738664"/>
          </a:xfrm>
          <a:prstGeom prst="rect">
            <a:avLst/>
          </a:prstGeom>
        </p:spPr>
        <p:txBody>
          <a:bodyPr wrap="square">
            <a:spAutoFit/>
          </a:bodyPr>
          <a:lstStyle/>
          <a:p>
            <a:pPr marL="285750" indent="-285750">
              <a:buFont typeface="Arial" panose="020B0604020202020204" pitchFamily="34" charset="0"/>
              <a:buChar char="•"/>
            </a:pPr>
            <a:r>
              <a:rPr lang="en-CA" dirty="0" smtClean="0">
                <a:solidFill>
                  <a:schemeClr val="bg1"/>
                </a:solidFill>
                <a:latin typeface="Montserrat" charset="0"/>
              </a:rPr>
              <a:t>Please read the article below and answer the following quiz</a:t>
            </a:r>
            <a:endParaRPr lang="en-CA" dirty="0">
              <a:solidFill>
                <a:schemeClr val="bg1"/>
              </a:solidFill>
              <a:latin typeface="Montserrat" charset="0"/>
            </a:endParaRPr>
          </a:p>
          <a:p>
            <a:pPr marL="742950" lvl="1" indent="-285750">
              <a:buFont typeface="Courier New" panose="02070309020205020404" pitchFamily="49" charset="0"/>
              <a:buChar char="o"/>
            </a:pPr>
            <a:r>
              <a:rPr lang="en-CA" dirty="0">
                <a:solidFill>
                  <a:schemeClr val="bg1"/>
                </a:solidFill>
              </a:rPr>
              <a:t>Link to Article: </a:t>
            </a:r>
            <a:r>
              <a:rPr lang="en-CA" dirty="0">
                <a:solidFill>
                  <a:schemeClr val="bg1"/>
                </a:solidFill>
                <a:hlinkClick r:id="rId4"/>
              </a:rPr>
              <a:t>https://www.ncbi.nlm.nih.gov/pmc/articles/PMC6748906</a:t>
            </a:r>
            <a:r>
              <a:rPr lang="en-CA" dirty="0" smtClean="0">
                <a:solidFill>
                  <a:schemeClr val="bg1"/>
                </a:solidFill>
                <a:hlinkClick r:id="rId4"/>
              </a:rPr>
              <a:t>/</a:t>
            </a:r>
            <a:endParaRPr lang="en-CA" dirty="0" smtClean="0">
              <a:solidFill>
                <a:schemeClr val="bg1"/>
              </a:solidFill>
            </a:endParaRPr>
          </a:p>
          <a:p>
            <a:pPr marL="742950" lvl="1" indent="-285750">
              <a:buFont typeface="Courier New" panose="02070309020205020404" pitchFamily="49" charset="0"/>
              <a:buChar char="o"/>
            </a:pPr>
            <a:endParaRPr lang="en-US" dirty="0">
              <a:solidFill>
                <a:schemeClr val="bg1"/>
              </a:solidFill>
              <a:latin typeface="Montserrat" charset="0"/>
            </a:endParaRPr>
          </a:p>
        </p:txBody>
      </p:sp>
      <p:pic>
        <p:nvPicPr>
          <p:cNvPr id="2050" name="Picture 2">
            <a:extLst>
              <a:ext uri="{FF2B5EF4-FFF2-40B4-BE49-F238E27FC236}">
                <a16:creationId xmlns="" xmlns:a16="http://schemas.microsoft.com/office/drawing/2014/main" id="{4561D459-735A-435C-94EC-DAEA9740AB0E}"/>
              </a:ext>
            </a:extLst>
          </p:cNvPr>
          <p:cNvPicPr>
            <a:picLocks noChangeAspect="1" noChangeArrowheads="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729686" y="1147727"/>
            <a:ext cx="1439234" cy="143923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 xmlns:a16="http://schemas.microsoft.com/office/drawing/2014/main" id="{4F36ED07-2018-4543-A333-D8799FF95B30}"/>
              </a:ext>
            </a:extLst>
          </p:cNvPr>
          <p:cNvSpPr/>
          <p:nvPr/>
        </p:nvSpPr>
        <p:spPr>
          <a:xfrm>
            <a:off x="9795338" y="1215563"/>
            <a:ext cx="1295400" cy="129539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8" name="TextBox 7">
            <a:extLst>
              <a:ext uri="{FF2B5EF4-FFF2-40B4-BE49-F238E27FC236}">
                <a16:creationId xmlns="" xmlns:a16="http://schemas.microsoft.com/office/drawing/2014/main" id="{66861BC7-C9F5-431B-8414-D092BCB610EB}"/>
              </a:ext>
            </a:extLst>
          </p:cNvPr>
          <p:cNvSpPr txBox="1"/>
          <p:nvPr/>
        </p:nvSpPr>
        <p:spPr>
          <a:xfrm>
            <a:off x="11148590" y="1627870"/>
            <a:ext cx="881973" cy="307777"/>
          </a:xfrm>
          <a:prstGeom prst="rect">
            <a:avLst/>
          </a:prstGeom>
          <a:noFill/>
        </p:spPr>
        <p:txBody>
          <a:bodyPr wrap="none" rtlCol="0">
            <a:spAutoFit/>
          </a:bodyPr>
          <a:lstStyle/>
          <a:p>
            <a:r>
              <a:rPr lang="en-CA" b="1" dirty="0" smtClean="0">
                <a:solidFill>
                  <a:schemeClr val="bg1"/>
                </a:solidFill>
              </a:rPr>
              <a:t>30 </a:t>
            </a:r>
            <a:r>
              <a:rPr lang="en-CA" b="1" dirty="0">
                <a:solidFill>
                  <a:schemeClr val="bg1"/>
                </a:solidFill>
              </a:rPr>
              <a:t>MINS</a:t>
            </a:r>
            <a:endParaRPr lang="en-US" b="1" dirty="0">
              <a:solidFill>
                <a:schemeClr val="bg1"/>
              </a:solidFill>
            </a:endParaRPr>
          </a:p>
        </p:txBody>
      </p:sp>
      <p:sp>
        <p:nvSpPr>
          <p:cNvPr id="15" name="Oval 14">
            <a:extLst>
              <a:ext uri="{FF2B5EF4-FFF2-40B4-BE49-F238E27FC236}">
                <a16:creationId xmlns="" xmlns:a16="http://schemas.microsoft.com/office/drawing/2014/main" id="{296F9B17-217E-49E0-897F-8150C9C4B897}"/>
              </a:ext>
            </a:extLst>
          </p:cNvPr>
          <p:cNvSpPr/>
          <p:nvPr/>
        </p:nvSpPr>
        <p:spPr>
          <a:xfrm>
            <a:off x="9818640" y="2666798"/>
            <a:ext cx="1295400" cy="1295399"/>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12" name="Picture 11" descr="Logo&#10;&#10;Description automatically generated">
            <a:extLst>
              <a:ext uri="{FF2B5EF4-FFF2-40B4-BE49-F238E27FC236}">
                <a16:creationId xmlns="" xmlns:a16="http://schemas.microsoft.com/office/drawing/2014/main" id="{F58519E3-9365-4066-A63D-5458E51B7A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8186" y="2781098"/>
            <a:ext cx="1242552" cy="878200"/>
          </a:xfrm>
          <a:prstGeom prst="rect">
            <a:avLst/>
          </a:prstGeom>
        </p:spPr>
      </p:pic>
      <p:sp>
        <p:nvSpPr>
          <p:cNvPr id="18" name="TextBox 17">
            <a:extLst>
              <a:ext uri="{FF2B5EF4-FFF2-40B4-BE49-F238E27FC236}">
                <a16:creationId xmlns="" xmlns:a16="http://schemas.microsoft.com/office/drawing/2014/main" id="{D37C60F6-3A89-4424-BAB2-8F7D8D9C7C5F}"/>
              </a:ext>
            </a:extLst>
          </p:cNvPr>
          <p:cNvSpPr txBox="1"/>
          <p:nvPr/>
        </p:nvSpPr>
        <p:spPr>
          <a:xfrm>
            <a:off x="11155127" y="3035532"/>
            <a:ext cx="995785" cy="369332"/>
          </a:xfrm>
          <a:prstGeom prst="rect">
            <a:avLst/>
          </a:prstGeom>
          <a:noFill/>
        </p:spPr>
        <p:txBody>
          <a:bodyPr wrap="none" rtlCol="0">
            <a:spAutoFit/>
          </a:bodyPr>
          <a:lstStyle/>
          <a:p>
            <a:r>
              <a:rPr lang="en-CA" b="1" dirty="0">
                <a:solidFill>
                  <a:schemeClr val="bg1"/>
                </a:solidFill>
              </a:rPr>
              <a:t>10 MINS</a:t>
            </a:r>
            <a:endParaRPr lang="en-US" b="1" dirty="0">
              <a:solidFill>
                <a:schemeClr val="bg1"/>
              </a:solidFill>
            </a:endParaRPr>
          </a:p>
        </p:txBody>
      </p:sp>
      <p:pic>
        <p:nvPicPr>
          <p:cNvPr id="2" name="Picture 1"/>
          <p:cNvPicPr>
            <a:picLocks noChangeAspect="1"/>
          </p:cNvPicPr>
          <p:nvPr/>
        </p:nvPicPr>
        <p:blipFill>
          <a:blip r:embed="rId7"/>
          <a:stretch>
            <a:fillRect/>
          </a:stretch>
        </p:blipFill>
        <p:spPr>
          <a:xfrm>
            <a:off x="1257133" y="2168323"/>
            <a:ext cx="8011942" cy="3829084"/>
          </a:xfrm>
          <a:prstGeom prst="rect">
            <a:avLst/>
          </a:prstGeom>
          <a:noFill/>
          <a:ln w="57150">
            <a:solidFill>
              <a:srgbClr val="FF0000"/>
            </a:solidFill>
          </a:ln>
        </p:spPr>
      </p:pic>
    </p:spTree>
    <p:extLst>
      <p:ext uri="{BB962C8B-B14F-4D97-AF65-F5344CB8AC3E}">
        <p14:creationId xmlns:p14="http://schemas.microsoft.com/office/powerpoint/2010/main" val="37558531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 xmlns:a16="http://schemas.microsoft.com/office/drawing/2014/main" id="{0F9D04B7-03C9-4895-84F6-D6380FD573A6}"/>
              </a:ext>
            </a:extLst>
          </p:cNvPr>
          <p:cNvSpPr txBox="1"/>
          <p:nvPr/>
        </p:nvSpPr>
        <p:spPr>
          <a:xfrm>
            <a:off x="609600" y="1752600"/>
            <a:ext cx="4648200" cy="2862322"/>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DATAROBOT AI </a:t>
            </a:r>
            <a:r>
              <a:rPr lang="en-CA" sz="3600" b="0" dirty="0" smtClean="0"/>
              <a:t>DEMO – PART #1: SIGNUP AND TRAINING DATA UPLOAD</a:t>
            </a:r>
          </a:p>
        </p:txBody>
      </p:sp>
      <p:sp>
        <p:nvSpPr>
          <p:cNvPr id="6" name="Rectangle: Rounded Corners 5">
            <a:extLst>
              <a:ext uri="{FF2B5EF4-FFF2-40B4-BE49-F238E27FC236}">
                <a16:creationId xmlns:a16="http://schemas.microsoft.com/office/drawing/2014/main" xmlns="" id="{DE1637B2-E08A-40B0-B1F7-2D16C77EB5F4}"/>
              </a:ext>
            </a:extLst>
          </p:cNvPr>
          <p:cNvSpPr/>
          <p:nvPr/>
        </p:nvSpPr>
        <p:spPr>
          <a:xfrm>
            <a:off x="685800" y="4858171"/>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67CA593-D9CE-40F7-B5D7-0F9A09EFE693}"/>
              </a:ext>
            </a:extLst>
          </p:cNvPr>
          <p:cNvSpPr/>
          <p:nvPr/>
        </p:nvSpPr>
        <p:spPr>
          <a:xfrm>
            <a:off x="685800" y="4855175"/>
            <a:ext cx="3545378"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4C399759-7436-4B44-815A-B523D8FCDA5F}"/>
              </a:ext>
            </a:extLst>
          </p:cNvPr>
          <p:cNvSpPr txBox="1"/>
          <p:nvPr/>
        </p:nvSpPr>
        <p:spPr>
          <a:xfrm>
            <a:off x="609600" y="5273064"/>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9CFC49A3-4F12-444C-B386-356F9DEF4A71}"/>
              </a:ext>
            </a:extLst>
          </p:cNvPr>
          <p:cNvSpPr txBox="1"/>
          <p:nvPr/>
        </p:nvSpPr>
        <p:spPr>
          <a:xfrm>
            <a:off x="6096000" y="5273064"/>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404165EE-E4AE-4196-9B52-82344188CC8E}"/>
              </a:ext>
            </a:extLst>
          </p:cNvPr>
          <p:cNvSpPr/>
          <p:nvPr/>
        </p:nvSpPr>
        <p:spPr>
          <a:xfrm>
            <a:off x="4078778" y="5158764"/>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76227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8" descr="Picture 8"/>
          <p:cNvPicPr preferRelativeResize="0"/>
          <p:nvPr/>
        </p:nvPicPr>
        <p:blipFill rotWithShape="1">
          <a:blip r:embed="rId3">
            <a:alphaModFix/>
          </a:blip>
          <a:srcRect r="5565"/>
          <a:stretch/>
        </p:blipFill>
        <p:spPr>
          <a:xfrm>
            <a:off x="0" y="0"/>
            <a:ext cx="12192648" cy="6884583"/>
          </a:xfrm>
          <a:prstGeom prst="rect">
            <a:avLst/>
          </a:prstGeom>
          <a:noFill/>
          <a:ln>
            <a:noFill/>
          </a:ln>
        </p:spPr>
      </p:pic>
      <p:sp>
        <p:nvSpPr>
          <p:cNvPr id="103" name="Google Shape;103;p18"/>
          <p:cNvSpPr txBox="1"/>
          <p:nvPr/>
        </p:nvSpPr>
        <p:spPr>
          <a:xfrm>
            <a:off x="661578" y="2695373"/>
            <a:ext cx="7539447" cy="631191"/>
          </a:xfrm>
          <a:prstGeom prst="rect">
            <a:avLst/>
          </a:prstGeom>
          <a:noFill/>
          <a:ln>
            <a:noFill/>
          </a:ln>
        </p:spPr>
        <p:txBody>
          <a:bodyPr spcFirstLastPara="1" wrap="square" lIns="45700" tIns="45700" rIns="45700" bIns="45700" anchor="t" anchorCtr="0">
            <a:spAutoFit/>
          </a:bodyPr>
          <a:lstStyle/>
          <a:p>
            <a:pPr marL="0" marR="0" lvl="0" indent="0" algn="l" rtl="0">
              <a:lnSpc>
                <a:spcPct val="150000"/>
              </a:lnSpc>
              <a:spcBef>
                <a:spcPts val="0"/>
              </a:spcBef>
              <a:spcAft>
                <a:spcPts val="0"/>
              </a:spcAft>
              <a:buClr>
                <a:srgbClr val="000000"/>
              </a:buClr>
              <a:buSzPts val="1400"/>
              <a:buFont typeface="Montserrat"/>
              <a:buNone/>
            </a:pPr>
            <a:r>
              <a:rPr lang="en-US" sz="1400" b="1" i="0" u="none" strike="noStrike" cap="none">
                <a:solidFill>
                  <a:srgbClr val="000000"/>
                </a:solidFill>
                <a:latin typeface="Montserrat"/>
                <a:ea typeface="Montserrat"/>
                <a:cs typeface="Montserrat"/>
                <a:sym typeface="Montserrat"/>
              </a:rPr>
              <a:t/>
            </a:r>
            <a:br>
              <a:rPr lang="en-US" sz="1400" b="1" i="0" u="none" strike="noStrike" cap="none">
                <a:solidFill>
                  <a:srgbClr val="000000"/>
                </a:solidFill>
                <a:latin typeface="Montserrat"/>
                <a:ea typeface="Montserrat"/>
                <a:cs typeface="Montserrat"/>
                <a:sym typeface="Montserrat"/>
              </a:rPr>
            </a:br>
            <a:endParaRPr/>
          </a:p>
        </p:txBody>
      </p:sp>
      <p:sp>
        <p:nvSpPr>
          <p:cNvPr id="104" name="Google Shape;104;p18"/>
          <p:cNvSpPr txBox="1"/>
          <p:nvPr/>
        </p:nvSpPr>
        <p:spPr>
          <a:xfrm>
            <a:off x="96372" y="209406"/>
            <a:ext cx="10349953" cy="4597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2400"/>
              <a:buFont typeface="Montserrat"/>
              <a:buNone/>
            </a:pPr>
            <a:r>
              <a:rPr lang="en-US" sz="2400" b="1" i="0" u="none" strike="noStrike" cap="none" dirty="0">
                <a:solidFill>
                  <a:srgbClr val="FFFFFF"/>
                </a:solidFill>
                <a:latin typeface="Montserrat"/>
                <a:ea typeface="Montserrat"/>
                <a:cs typeface="Montserrat"/>
                <a:sym typeface="Montserrat"/>
              </a:rPr>
              <a:t>DATA ROBOT AI</a:t>
            </a:r>
            <a:endParaRPr dirty="0"/>
          </a:p>
        </p:txBody>
      </p:sp>
      <p:pic>
        <p:nvPicPr>
          <p:cNvPr id="105" name="Google Shape;105;p18" descr="Screen Shot 2021-02-28 at 9.38.54 AM.png"/>
          <p:cNvPicPr preferRelativeResize="0"/>
          <p:nvPr/>
        </p:nvPicPr>
        <p:blipFill rotWithShape="1">
          <a:blip r:embed="rId4"/>
          <a:srcRect/>
          <a:stretch/>
        </p:blipFill>
        <p:spPr>
          <a:xfrm>
            <a:off x="5988170" y="1523931"/>
            <a:ext cx="5954905" cy="3605265"/>
          </a:xfrm>
          <a:prstGeom prst="rect">
            <a:avLst/>
          </a:prstGeom>
          <a:noFill/>
          <a:ln w="57150">
            <a:solidFill>
              <a:srgbClr val="FF0000"/>
            </a:solidFill>
          </a:ln>
        </p:spPr>
      </p:pic>
      <p:sp>
        <p:nvSpPr>
          <p:cNvPr id="2" name="Rectangle 1"/>
          <p:cNvSpPr/>
          <p:nvPr/>
        </p:nvSpPr>
        <p:spPr>
          <a:xfrm>
            <a:off x="1099011" y="3590343"/>
            <a:ext cx="4172337" cy="1538853"/>
          </a:xfrm>
          <a:prstGeom prst="rect">
            <a:avLst/>
          </a:prstGeom>
          <a:noFill/>
          <a:ln>
            <a:noFill/>
          </a:ln>
        </p:spPr>
        <p:txBody>
          <a:bodyPr spcFirstLastPara="1" wrap="square" lIns="91425" tIns="91425" rIns="91425" bIns="91425" anchor="t" anchorCtr="0">
            <a:spAutoFit/>
          </a:bodyPr>
          <a:lstStyle/>
          <a:p>
            <a:pPr marL="114300">
              <a:buClr>
                <a:srgbClr val="FFFFFF"/>
              </a:buClr>
              <a:buSzPts val="1800"/>
            </a:pPr>
            <a:r>
              <a:rPr lang="en-CA" sz="2200" dirty="0" smtClean="0">
                <a:solidFill>
                  <a:srgbClr val="FF0000"/>
                </a:solidFill>
                <a:latin typeface="Calibri"/>
                <a:ea typeface="Calibri"/>
                <a:cs typeface="Calibri"/>
              </a:rPr>
              <a:t>GO TO LINK</a:t>
            </a:r>
            <a:r>
              <a:rPr lang="en-CA" sz="2200" dirty="0">
                <a:solidFill>
                  <a:srgbClr val="FF0000"/>
                </a:solidFill>
                <a:latin typeface="Calibri"/>
                <a:ea typeface="Calibri"/>
                <a:cs typeface="Calibri"/>
              </a:rPr>
              <a:t>: </a:t>
            </a:r>
            <a:r>
              <a:rPr lang="en-CA" sz="2200" dirty="0">
                <a:solidFill>
                  <a:srgbClr val="FF0000"/>
                </a:solidFill>
                <a:latin typeface="Calibri"/>
                <a:ea typeface="Calibri"/>
                <a:cs typeface="Calibri"/>
                <a:hlinkClick r:id="rId5"/>
              </a:rPr>
              <a:t>HTTPS://</a:t>
            </a:r>
            <a:r>
              <a:rPr lang="en-CA" sz="2200" dirty="0" smtClean="0">
                <a:solidFill>
                  <a:srgbClr val="FF0000"/>
                </a:solidFill>
                <a:latin typeface="Calibri"/>
                <a:ea typeface="Calibri"/>
                <a:cs typeface="Calibri"/>
                <a:hlinkClick r:id="rId5"/>
              </a:rPr>
              <a:t>WWW.DATAROBOT.COM/</a:t>
            </a:r>
            <a:r>
              <a:rPr lang="en-CA" sz="2200" dirty="0">
                <a:solidFill>
                  <a:srgbClr val="FF0000"/>
                </a:solidFill>
                <a:latin typeface="Calibri"/>
                <a:ea typeface="Calibri"/>
                <a:cs typeface="Calibri"/>
              </a:rPr>
              <a:t> </a:t>
            </a:r>
            <a:r>
              <a:rPr lang="en-CA" sz="2200" dirty="0" smtClean="0">
                <a:solidFill>
                  <a:srgbClr val="FF0000"/>
                </a:solidFill>
                <a:latin typeface="Calibri"/>
                <a:ea typeface="Calibri"/>
                <a:cs typeface="Calibri"/>
              </a:rPr>
              <a:t>AND </a:t>
            </a:r>
            <a:r>
              <a:rPr lang="en-US" sz="2200" dirty="0" smtClean="0">
                <a:solidFill>
                  <a:srgbClr val="FF0000"/>
                </a:solidFill>
                <a:latin typeface="Calibri"/>
                <a:ea typeface="Calibri"/>
                <a:cs typeface="Calibri"/>
                <a:sym typeface="Calibri"/>
              </a:rPr>
              <a:t>CLICK </a:t>
            </a:r>
            <a:r>
              <a:rPr lang="en-US" sz="2200" dirty="0">
                <a:solidFill>
                  <a:srgbClr val="FF0000"/>
                </a:solidFill>
                <a:latin typeface="Calibri"/>
                <a:ea typeface="Calibri"/>
                <a:cs typeface="Calibri"/>
                <a:sym typeface="Calibri"/>
              </a:rPr>
              <a:t>ON FREE TRIAL</a:t>
            </a:r>
          </a:p>
          <a:p>
            <a:pPr marL="114300">
              <a:buClr>
                <a:srgbClr val="FFFFFF"/>
              </a:buClr>
              <a:buSzPts val="1800"/>
            </a:pPr>
            <a:endParaRPr lang="en-CA" sz="2200" dirty="0">
              <a:solidFill>
                <a:srgbClr val="FF0000"/>
              </a:solidFill>
              <a:latin typeface="Calibri"/>
              <a:ea typeface="Calibri"/>
              <a:cs typeface="Calibri"/>
            </a:endParaRPr>
          </a:p>
        </p:txBody>
      </p:sp>
      <p:sp>
        <p:nvSpPr>
          <p:cNvPr id="8" name="Rectangle 7">
            <a:extLst>
              <a:ext uri="{FF2B5EF4-FFF2-40B4-BE49-F238E27FC236}">
                <a16:creationId xmlns="" xmlns:a16="http://schemas.microsoft.com/office/drawing/2014/main" id="{9374E44E-D40C-43DF-B906-A91926F1B0C5}"/>
              </a:ext>
            </a:extLst>
          </p:cNvPr>
          <p:cNvSpPr/>
          <p:nvPr/>
        </p:nvSpPr>
        <p:spPr>
          <a:xfrm>
            <a:off x="96372" y="1115067"/>
            <a:ext cx="5795426" cy="1631216"/>
          </a:xfrm>
          <a:prstGeom prst="rect">
            <a:avLst/>
          </a:prstGeom>
        </p:spPr>
        <p:txBody>
          <a:bodyPr wrap="square">
            <a:spAutoFit/>
          </a:bodyPr>
          <a:lstStyle/>
          <a:p>
            <a:pPr marL="342900" indent="-342900">
              <a:buClrTx/>
              <a:buFont typeface="Arial" panose="020B0604020202020204" pitchFamily="34" charset="0"/>
              <a:buChar char="•"/>
            </a:pPr>
            <a:endParaRPr lang="en-US" sz="2000" kern="1200" dirty="0">
              <a:solidFill>
                <a:prstClr val="white"/>
              </a:solidFill>
              <a:latin typeface="Montserrat" charset="0"/>
              <a:ea typeface="+mn-ea"/>
              <a:cs typeface="+mn-cs"/>
            </a:endParaRPr>
          </a:p>
          <a:p>
            <a:pPr marL="342900" indent="-342900">
              <a:buClrTx/>
              <a:buFont typeface="Arial" panose="020B0604020202020204" pitchFamily="34" charset="0"/>
              <a:buChar char="•"/>
            </a:pPr>
            <a:r>
              <a:rPr lang="en-CA" sz="2000" kern="1200" dirty="0" err="1">
                <a:solidFill>
                  <a:prstClr val="white"/>
                </a:solidFill>
                <a:latin typeface="Montserrat" charset="0"/>
                <a:ea typeface="+mn-ea"/>
                <a:cs typeface="+mn-cs"/>
              </a:rPr>
              <a:t>DataRobot</a:t>
            </a:r>
            <a:r>
              <a:rPr lang="en-CA" sz="2000" kern="1200" dirty="0">
                <a:solidFill>
                  <a:prstClr val="white"/>
                </a:solidFill>
                <a:latin typeface="Montserrat" charset="0"/>
                <a:ea typeface="+mn-ea"/>
                <a:cs typeface="+mn-cs"/>
              </a:rPr>
              <a:t> is the leading end-to-end enterprise AI platform that </a:t>
            </a:r>
            <a:r>
              <a:rPr lang="en-CA" sz="2000" kern="1200" dirty="0" smtClean="0">
                <a:solidFill>
                  <a:prstClr val="white"/>
                </a:solidFill>
                <a:latin typeface="Montserrat" charset="0"/>
                <a:ea typeface="+mn-ea"/>
                <a:cs typeface="+mn-cs"/>
              </a:rPr>
              <a:t>automates the process of building, training and deploying AI models at scale.</a:t>
            </a:r>
            <a:endParaRPr lang="en-CA" sz="2000" kern="1200" dirty="0">
              <a:solidFill>
                <a:prstClr val="white"/>
              </a:solidFill>
              <a:latin typeface="Montserrat" charset="0"/>
              <a:ea typeface="+mn-ea"/>
              <a:cs typeface="+mn-c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Тема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473</TotalTime>
  <Words>1935</Words>
  <Application>Microsoft Office PowerPoint</Application>
  <PresentationFormat>Widescreen</PresentationFormat>
  <Paragraphs>278</Paragraphs>
  <Slides>57</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Roboto</vt:lpstr>
      <vt:lpstr>Arial</vt:lpstr>
      <vt:lpstr>Wingdings</vt:lpstr>
      <vt:lpstr>Courier New</vt:lpstr>
      <vt:lpstr>Montserrat Black</vt:lpstr>
      <vt:lpstr>Calibri</vt:lpstr>
      <vt:lpstr>Montserrat</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Dr.Ryan</dc:creator>
  <cp:lastModifiedBy>Dr. Ryan</cp:lastModifiedBy>
  <cp:revision>56</cp:revision>
  <dcterms:modified xsi:type="dcterms:W3CDTF">2021-03-14T00:15:39Z</dcterms:modified>
</cp:coreProperties>
</file>